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92" r:id="rId2"/>
    <p:sldId id="257" r:id="rId3"/>
    <p:sldId id="678" r:id="rId4"/>
    <p:sldId id="313" r:id="rId5"/>
    <p:sldId id="685" r:id="rId6"/>
    <p:sldId id="686" r:id="rId7"/>
    <p:sldId id="687" r:id="rId8"/>
    <p:sldId id="688" r:id="rId9"/>
    <p:sldId id="689" r:id="rId10"/>
    <p:sldId id="684" r:id="rId11"/>
    <p:sldId id="690" r:id="rId12"/>
    <p:sldId id="691" r:id="rId13"/>
    <p:sldId id="683" r:id="rId14"/>
    <p:sldId id="677" r:id="rId15"/>
    <p:sldId id="680" r:id="rId16"/>
    <p:sldId id="699" r:id="rId17"/>
    <p:sldId id="679" r:id="rId18"/>
    <p:sldId id="681" r:id="rId19"/>
    <p:sldId id="682" r:id="rId20"/>
    <p:sldId id="694" r:id="rId21"/>
    <p:sldId id="695" r:id="rId22"/>
    <p:sldId id="696" r:id="rId23"/>
    <p:sldId id="692" r:id="rId24"/>
    <p:sldId id="693" r:id="rId25"/>
    <p:sldId id="697" r:id="rId26"/>
    <p:sldId id="698" r:id="rId27"/>
    <p:sldId id="700" r:id="rId28"/>
    <p:sldId id="727" r:id="rId29"/>
    <p:sldId id="271" r:id="rId30"/>
    <p:sldId id="725" r:id="rId31"/>
    <p:sldId id="701" r:id="rId32"/>
    <p:sldId id="702" r:id="rId33"/>
    <p:sldId id="712" r:id="rId34"/>
    <p:sldId id="713" r:id="rId35"/>
    <p:sldId id="714" r:id="rId36"/>
    <p:sldId id="715" r:id="rId37"/>
    <p:sldId id="716" r:id="rId38"/>
    <p:sldId id="703" r:id="rId39"/>
    <p:sldId id="704" r:id="rId40"/>
    <p:sldId id="705" r:id="rId41"/>
    <p:sldId id="706" r:id="rId42"/>
    <p:sldId id="717" r:id="rId43"/>
    <p:sldId id="707" r:id="rId44"/>
    <p:sldId id="708" r:id="rId45"/>
    <p:sldId id="419" r:id="rId46"/>
    <p:sldId id="420" r:id="rId47"/>
    <p:sldId id="422" r:id="rId48"/>
    <p:sldId id="711" r:id="rId49"/>
    <p:sldId id="423" r:id="rId50"/>
    <p:sldId id="425" r:id="rId51"/>
    <p:sldId id="398" r:id="rId52"/>
    <p:sldId id="399" r:id="rId53"/>
    <p:sldId id="445" r:id="rId54"/>
    <p:sldId id="404" r:id="rId55"/>
    <p:sldId id="405" r:id="rId56"/>
    <p:sldId id="728" r:id="rId57"/>
    <p:sldId id="718" r:id="rId58"/>
    <p:sldId id="719" r:id="rId59"/>
    <p:sldId id="720" r:id="rId60"/>
    <p:sldId id="721" r:id="rId61"/>
    <p:sldId id="722" r:id="rId62"/>
    <p:sldId id="723" r:id="rId63"/>
    <p:sldId id="724" r:id="rId64"/>
    <p:sldId id="729" r:id="rId65"/>
    <p:sldId id="726" r:id="rId66"/>
    <p:sldId id="307" r:id="rId67"/>
    <p:sldId id="323" r:id="rId68"/>
    <p:sldId id="324" r:id="rId69"/>
    <p:sldId id="730" r:id="rId70"/>
    <p:sldId id="731" r:id="rId71"/>
    <p:sldId id="732" r:id="rId72"/>
    <p:sldId id="733" r:id="rId73"/>
    <p:sldId id="735" r:id="rId74"/>
    <p:sldId id="736" r:id="rId75"/>
    <p:sldId id="737" r:id="rId76"/>
    <p:sldId id="738" r:id="rId77"/>
    <p:sldId id="739" r:id="rId78"/>
    <p:sldId id="740" r:id="rId79"/>
    <p:sldId id="741" r:id="rId80"/>
    <p:sldId id="742" r:id="rId81"/>
    <p:sldId id="744" r:id="rId82"/>
    <p:sldId id="745" r:id="rId83"/>
    <p:sldId id="746" r:id="rId84"/>
    <p:sldId id="748" r:id="rId85"/>
    <p:sldId id="743" r:id="rId86"/>
    <p:sldId id="676" r:id="rId87"/>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AA8A46-01B9-4545-8DAC-BA909604E135}" v="4" dt="2022-03-28T01:52:25.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p:restoredTop sz="94694"/>
  </p:normalViewPr>
  <p:slideViewPr>
    <p:cSldViewPr snapToGrid="0" snapToObjects="1">
      <p:cViewPr varScale="1">
        <p:scale>
          <a:sx n="75" d="100"/>
          <a:sy n="75" d="100"/>
        </p:scale>
        <p:origin x="946" y="4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B1AA8A46-01B9-4545-8DAC-BA909604E135}"/>
    <pc:docChg chg="undo custSel modSld sldOrd">
      <pc:chgData name="ALEXANDRE" userId="734048d45b8f99b5" providerId="LiveId" clId="{B1AA8A46-01B9-4545-8DAC-BA909604E135}" dt="2022-03-28T14:26:21.540" v="8" actId="6549"/>
      <pc:docMkLst>
        <pc:docMk/>
      </pc:docMkLst>
      <pc:sldChg chg="addSp delSp modSp">
        <pc:chgData name="ALEXANDRE" userId="734048d45b8f99b5" providerId="LiveId" clId="{B1AA8A46-01B9-4545-8DAC-BA909604E135}" dt="2022-03-28T01:52:25.538" v="3" actId="21"/>
        <pc:sldMkLst>
          <pc:docMk/>
          <pc:sldMk cId="1522701559" sldId="680"/>
        </pc:sldMkLst>
        <pc:picChg chg="add del mod">
          <ac:chgData name="ALEXANDRE" userId="734048d45b8f99b5" providerId="LiveId" clId="{B1AA8A46-01B9-4545-8DAC-BA909604E135}" dt="2022-03-28T01:52:25.538" v="3" actId="21"/>
          <ac:picMkLst>
            <pc:docMk/>
            <pc:sldMk cId="1522701559" sldId="680"/>
            <ac:picMk id="1026" creationId="{8AF8505F-7E2A-48AD-BC4C-AD9BBD986051}"/>
          </ac:picMkLst>
        </pc:picChg>
      </pc:sldChg>
      <pc:sldChg chg="modSp mod">
        <pc:chgData name="ALEXANDRE" userId="734048d45b8f99b5" providerId="LiveId" clId="{B1AA8A46-01B9-4545-8DAC-BA909604E135}" dt="2022-03-28T14:26:21.540" v="8" actId="6549"/>
        <pc:sldMkLst>
          <pc:docMk/>
          <pc:sldMk cId="3265331459" sldId="703"/>
        </pc:sldMkLst>
        <pc:spChg chg="mod">
          <ac:chgData name="ALEXANDRE" userId="734048d45b8f99b5" providerId="LiveId" clId="{B1AA8A46-01B9-4545-8DAC-BA909604E135}" dt="2022-03-28T14:26:21.540" v="8" actId="6549"/>
          <ac:spMkLst>
            <pc:docMk/>
            <pc:sldMk cId="3265331459" sldId="703"/>
            <ac:spMk id="6" creationId="{0773B9BA-55E2-428D-91D0-3EDB8DDEB3D1}"/>
          </ac:spMkLst>
        </pc:spChg>
      </pc:sldChg>
      <pc:sldChg chg="ord">
        <pc:chgData name="ALEXANDRE" userId="734048d45b8f99b5" providerId="LiveId" clId="{B1AA8A46-01B9-4545-8DAC-BA909604E135}" dt="2022-03-28T14:25:56.888" v="6"/>
        <pc:sldMkLst>
          <pc:docMk/>
          <pc:sldMk cId="1353406772" sldId="706"/>
        </pc:sldMkLst>
      </pc:sldChg>
      <pc:sldChg chg="delSp mod">
        <pc:chgData name="ALEXANDRE" userId="734048d45b8f99b5" providerId="LiveId" clId="{B1AA8A46-01B9-4545-8DAC-BA909604E135}" dt="2022-03-28T02:10:13.992" v="4" actId="478"/>
        <pc:sldMkLst>
          <pc:docMk/>
          <pc:sldMk cId="2549207115" sldId="729"/>
        </pc:sldMkLst>
        <pc:spChg chg="del">
          <ac:chgData name="ALEXANDRE" userId="734048d45b8f99b5" providerId="LiveId" clId="{B1AA8A46-01B9-4545-8DAC-BA909604E135}" dt="2022-03-28T02:10:13.992" v="4" actId="478"/>
          <ac:spMkLst>
            <pc:docMk/>
            <pc:sldMk cId="2549207115" sldId="729"/>
            <ac:spMk id="4" creationId="{02FD7A0C-A7A9-4099-811F-EB6B58DEAB9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3/28/2022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dirty="0"/>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Christo Wilson</a:t>
            </a:r>
          </a:p>
        </p:txBody>
      </p:sp>
      <p:sp>
        <p:nvSpPr>
          <p:cNvPr id="5" name="Date Placeholder 4"/>
          <p:cNvSpPr>
            <a:spLocks noGrp="1"/>
          </p:cNvSpPr>
          <p:nvPr>
            <p:ph type="dt" idx="11"/>
          </p:nvPr>
        </p:nvSpPr>
        <p:spPr/>
        <p:txBody>
          <a:bodyPr/>
          <a:lstStyle/>
          <a:p>
            <a:r>
              <a:rPr lang="en-US"/>
              <a:t>8/22/2012</a:t>
            </a:r>
          </a:p>
        </p:txBody>
      </p:sp>
      <p:sp>
        <p:nvSpPr>
          <p:cNvPr id="6" name="Footer Placeholder 5"/>
          <p:cNvSpPr>
            <a:spLocks noGrp="1"/>
          </p:cNvSpPr>
          <p:nvPr>
            <p:ph type="ftr" sz="quarter" idx="12"/>
          </p:nvPr>
        </p:nvSpPr>
        <p:spPr/>
        <p:txBody>
          <a:bodyPr/>
          <a:lstStyle/>
          <a:p>
            <a:r>
              <a:rPr lang="en-US"/>
              <a:t>Defense</a:t>
            </a:r>
          </a:p>
        </p:txBody>
      </p:sp>
      <p:sp>
        <p:nvSpPr>
          <p:cNvPr id="7" name="Slide Number Placeholder 6"/>
          <p:cNvSpPr>
            <a:spLocks noGrp="1"/>
          </p:cNvSpPr>
          <p:nvPr>
            <p:ph type="sldNum" sz="quarter" idx="13"/>
          </p:nvPr>
        </p:nvSpPr>
        <p:spPr/>
        <p:txBody>
          <a:bodyPr/>
          <a:lstStyle/>
          <a:p>
            <a:fld id="{77FBF96E-C445-4FF1-86A3-96F5585B6DBD}" type="slidenum">
              <a:rPr lang="en-US" smtClean="0"/>
              <a:t>35</a:t>
            </a:fld>
            <a:endParaRPr lang="en-US"/>
          </a:p>
        </p:txBody>
      </p:sp>
    </p:spTree>
    <p:extLst>
      <p:ext uri="{BB962C8B-B14F-4D97-AF65-F5344CB8AC3E}">
        <p14:creationId xmlns:p14="http://schemas.microsoft.com/office/powerpoint/2010/main" val="258780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Christo Wilson</a:t>
            </a:r>
          </a:p>
        </p:txBody>
      </p:sp>
      <p:sp>
        <p:nvSpPr>
          <p:cNvPr id="5" name="Date Placeholder 4"/>
          <p:cNvSpPr>
            <a:spLocks noGrp="1"/>
          </p:cNvSpPr>
          <p:nvPr>
            <p:ph type="dt" idx="11"/>
          </p:nvPr>
        </p:nvSpPr>
        <p:spPr/>
        <p:txBody>
          <a:bodyPr/>
          <a:lstStyle/>
          <a:p>
            <a:r>
              <a:rPr lang="en-US"/>
              <a:t>8/22/2012</a:t>
            </a:r>
          </a:p>
        </p:txBody>
      </p:sp>
      <p:sp>
        <p:nvSpPr>
          <p:cNvPr id="6" name="Footer Placeholder 5"/>
          <p:cNvSpPr>
            <a:spLocks noGrp="1"/>
          </p:cNvSpPr>
          <p:nvPr>
            <p:ph type="ftr" sz="quarter" idx="12"/>
          </p:nvPr>
        </p:nvSpPr>
        <p:spPr/>
        <p:txBody>
          <a:bodyPr/>
          <a:lstStyle/>
          <a:p>
            <a:r>
              <a:rPr lang="en-US"/>
              <a:t>Defense</a:t>
            </a:r>
          </a:p>
        </p:txBody>
      </p:sp>
      <p:sp>
        <p:nvSpPr>
          <p:cNvPr id="7" name="Slide Number Placeholder 6"/>
          <p:cNvSpPr>
            <a:spLocks noGrp="1"/>
          </p:cNvSpPr>
          <p:nvPr>
            <p:ph type="sldNum" sz="quarter" idx="13"/>
          </p:nvPr>
        </p:nvSpPr>
        <p:spPr/>
        <p:txBody>
          <a:bodyPr/>
          <a:lstStyle/>
          <a:p>
            <a:fld id="{77FBF96E-C445-4FF1-86A3-96F5585B6DBD}" type="slidenum">
              <a:rPr lang="en-US" smtClean="0"/>
              <a:t>53</a:t>
            </a:fld>
            <a:endParaRPr lang="en-US"/>
          </a:p>
        </p:txBody>
      </p:sp>
    </p:spTree>
    <p:extLst>
      <p:ext uri="{BB962C8B-B14F-4D97-AF65-F5344CB8AC3E}">
        <p14:creationId xmlns:p14="http://schemas.microsoft.com/office/powerpoint/2010/main" val="4132431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2060"/>
                </a:solidFill>
              </a:rPr>
              <a:t>TC2027</a:t>
            </a:r>
            <a:r>
              <a:rPr lang="en-US" sz="1400" b="1" i="1" u="none" dirty="0">
                <a:solidFill>
                  <a:srgbClr val="002060"/>
                </a:solidFill>
                <a:latin typeface="Abadi" panose="020B0604020104020204" pitchFamily="34" charset="0"/>
              </a:rPr>
              <a:t>–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7Zf203Vmbig?feature=oembed"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iKn0GzF5-IU?feature=oembe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6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50.wmf"/><Relationship Id="rId18" Type="http://schemas.openxmlformats.org/officeDocument/2006/relationships/image" Target="../media/image52.wmf"/><Relationship Id="rId3" Type="http://schemas.openxmlformats.org/officeDocument/2006/relationships/image" Target="../media/image48.wmf"/><Relationship Id="rId21" Type="http://schemas.openxmlformats.org/officeDocument/2006/relationships/oleObject" Target="../embeddings/oleObject23.bin"/><Relationship Id="rId7" Type="http://schemas.openxmlformats.org/officeDocument/2006/relationships/oleObject" Target="../embeddings/oleObject12.bin"/><Relationship Id="rId12" Type="http://schemas.openxmlformats.org/officeDocument/2006/relationships/oleObject" Target="../embeddings/oleObject17.bin"/><Relationship Id="rId17" Type="http://schemas.openxmlformats.org/officeDocument/2006/relationships/oleObject" Target="../embeddings/oleObject20.bin"/><Relationship Id="rId2" Type="http://schemas.openxmlformats.org/officeDocument/2006/relationships/oleObject" Target="../embeddings/oleObject9.bin"/><Relationship Id="rId16" Type="http://schemas.openxmlformats.org/officeDocument/2006/relationships/image" Target="../media/image51.wmf"/><Relationship Id="rId20"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image" Target="../media/image49.wmf"/><Relationship Id="rId11" Type="http://schemas.openxmlformats.org/officeDocument/2006/relationships/oleObject" Target="../embeddings/oleObject16.bin"/><Relationship Id="rId5" Type="http://schemas.openxmlformats.org/officeDocument/2006/relationships/oleObject" Target="../embeddings/oleObject11.bin"/><Relationship Id="rId15" Type="http://schemas.openxmlformats.org/officeDocument/2006/relationships/oleObject" Target="../embeddings/oleObject19.bin"/><Relationship Id="rId10" Type="http://schemas.openxmlformats.org/officeDocument/2006/relationships/oleObject" Target="../embeddings/oleObject15.bin"/><Relationship Id="rId19" Type="http://schemas.openxmlformats.org/officeDocument/2006/relationships/oleObject" Target="../embeddings/oleObject21.bin"/><Relationship Id="rId4" Type="http://schemas.openxmlformats.org/officeDocument/2006/relationships/oleObject" Target="../embeddings/oleObject10.bin"/><Relationship Id="rId9" Type="http://schemas.openxmlformats.org/officeDocument/2006/relationships/oleObject" Target="../embeddings/oleObject14.bin"/><Relationship Id="rId14" Type="http://schemas.openxmlformats.org/officeDocument/2006/relationships/oleObject" Target="../embeddings/oleObject18.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solidFill>
                  <a:srgbClr val="002060"/>
                </a:solidFill>
              </a:rPr>
              <a:t>Review of Network Architectures</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3875957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A6DE3D32-C9B1-476E-A909-8E9B7D2E4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73"/>
          <a:stretch/>
        </p:blipFill>
        <p:spPr bwMode="auto">
          <a:xfrm>
            <a:off x="2418735" y="660779"/>
            <a:ext cx="9100677" cy="46773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2993485-69C6-4BF6-A10F-F4A7A5933599}"/>
              </a:ext>
            </a:extLst>
          </p:cNvPr>
          <p:cNvSpPr>
            <a:spLocks noGrp="1"/>
          </p:cNvSpPr>
          <p:nvPr>
            <p:ph type="title"/>
          </p:nvPr>
        </p:nvSpPr>
        <p:spPr>
          <a:xfrm>
            <a:off x="838200" y="365125"/>
            <a:ext cx="4707194" cy="1325563"/>
          </a:xfrm>
        </p:spPr>
        <p:txBody>
          <a:bodyPr/>
          <a:lstStyle/>
          <a:p>
            <a:r>
              <a:rPr lang="en-US" dirty="0"/>
              <a:t>Types of Network</a:t>
            </a:r>
          </a:p>
        </p:txBody>
      </p:sp>
    </p:spTree>
    <p:extLst>
      <p:ext uri="{BB962C8B-B14F-4D97-AF65-F5344CB8AC3E}">
        <p14:creationId xmlns:p14="http://schemas.microsoft.com/office/powerpoint/2010/main" val="16943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93485-69C6-4BF6-A10F-F4A7A5933599}"/>
              </a:ext>
            </a:extLst>
          </p:cNvPr>
          <p:cNvSpPr>
            <a:spLocks noGrp="1"/>
          </p:cNvSpPr>
          <p:nvPr>
            <p:ph type="title"/>
          </p:nvPr>
        </p:nvSpPr>
        <p:spPr>
          <a:xfrm>
            <a:off x="326923" y="2314365"/>
            <a:ext cx="3891116" cy="1325563"/>
          </a:xfrm>
        </p:spPr>
        <p:txBody>
          <a:bodyPr/>
          <a:lstStyle/>
          <a:p>
            <a:r>
              <a:rPr lang="en-US" dirty="0"/>
              <a:t>Network Topologies</a:t>
            </a:r>
          </a:p>
        </p:txBody>
      </p:sp>
      <p:pic>
        <p:nvPicPr>
          <p:cNvPr id="7170" name="Picture 2">
            <a:extLst>
              <a:ext uri="{FF2B5EF4-FFF2-40B4-BE49-F238E27FC236}">
                <a16:creationId xmlns:a16="http://schemas.microsoft.com/office/drawing/2014/main" id="{DA98084F-75EB-47F2-95AA-0F2D91D35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858" y="373938"/>
            <a:ext cx="7025046" cy="5206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90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solidFill>
                  <a:srgbClr val="002060"/>
                </a:solidFill>
              </a:rPr>
              <a:t>OSI &amp; TCP/ Reference Model</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1154555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FC557-E500-452C-96F9-CEE51B7B8AD2}"/>
              </a:ext>
            </a:extLst>
          </p:cNvPr>
          <p:cNvSpPr>
            <a:spLocks noGrp="1"/>
          </p:cNvSpPr>
          <p:nvPr>
            <p:ph type="title"/>
          </p:nvPr>
        </p:nvSpPr>
        <p:spPr>
          <a:xfrm>
            <a:off x="373626" y="-39789"/>
            <a:ext cx="10141974" cy="1325563"/>
          </a:xfrm>
        </p:spPr>
        <p:txBody>
          <a:bodyPr/>
          <a:lstStyle/>
          <a:p>
            <a:r>
              <a:rPr lang="en-US" dirty="0"/>
              <a:t>ISO/OSI Model</a:t>
            </a:r>
          </a:p>
        </p:txBody>
      </p:sp>
      <p:sp>
        <p:nvSpPr>
          <p:cNvPr id="3" name="Espaço Reservado para Conteúdo 2">
            <a:extLst>
              <a:ext uri="{FF2B5EF4-FFF2-40B4-BE49-F238E27FC236}">
                <a16:creationId xmlns:a16="http://schemas.microsoft.com/office/drawing/2014/main" id="{FB3332B7-27B6-4878-8965-CC116BEEF384}"/>
              </a:ext>
            </a:extLst>
          </p:cNvPr>
          <p:cNvSpPr>
            <a:spLocks noGrp="1"/>
          </p:cNvSpPr>
          <p:nvPr>
            <p:ph idx="1"/>
          </p:nvPr>
        </p:nvSpPr>
        <p:spPr>
          <a:xfrm>
            <a:off x="390832" y="1181203"/>
            <a:ext cx="5011994" cy="4495594"/>
          </a:xfrm>
        </p:spPr>
        <p:txBody>
          <a:bodyPr>
            <a:normAutofit fontScale="85000" lnSpcReduction="10000"/>
          </a:bodyPr>
          <a:lstStyle/>
          <a:p>
            <a:pPr algn="just"/>
            <a:r>
              <a:rPr lang="en-US" dirty="0"/>
              <a:t>OSI or Open System Interconnection model was developed by International Standards Organization (ISO).</a:t>
            </a:r>
          </a:p>
          <a:p>
            <a:pPr algn="just"/>
            <a:r>
              <a:rPr lang="en-US" dirty="0"/>
              <a:t>It gives a layered networking framework that conceptualizes how communications should be done between heterogeneous systems.</a:t>
            </a:r>
          </a:p>
          <a:p>
            <a:pPr algn="just"/>
            <a:r>
              <a:rPr lang="en-US" dirty="0"/>
              <a:t>The focus was to provide interoperability between providers (</a:t>
            </a:r>
            <a:r>
              <a:rPr lang="en-US" i="1" dirty="0">
                <a:solidFill>
                  <a:srgbClr val="FF0000"/>
                </a:solidFill>
              </a:rPr>
              <a:t>temporal context -&gt; computer, networks and appliance were provided by the same company</a:t>
            </a:r>
            <a:r>
              <a:rPr lang="en-US" dirty="0"/>
              <a:t>).</a:t>
            </a:r>
          </a:p>
        </p:txBody>
      </p:sp>
      <p:pic>
        <p:nvPicPr>
          <p:cNvPr id="5" name="Imagem 4">
            <a:extLst>
              <a:ext uri="{FF2B5EF4-FFF2-40B4-BE49-F238E27FC236}">
                <a16:creationId xmlns:a16="http://schemas.microsoft.com/office/drawing/2014/main" id="{6EC0AE2B-0DFA-4A2D-B13D-607727A92778}"/>
              </a:ext>
            </a:extLst>
          </p:cNvPr>
          <p:cNvPicPr>
            <a:picLocks noChangeAspect="1"/>
          </p:cNvPicPr>
          <p:nvPr/>
        </p:nvPicPr>
        <p:blipFill>
          <a:blip r:embed="rId2"/>
          <a:stretch>
            <a:fillRect/>
          </a:stretch>
        </p:blipFill>
        <p:spPr>
          <a:xfrm>
            <a:off x="5600015" y="1533372"/>
            <a:ext cx="6591985" cy="3895826"/>
          </a:xfrm>
          <a:prstGeom prst="rect">
            <a:avLst/>
          </a:prstGeom>
        </p:spPr>
      </p:pic>
    </p:spTree>
    <p:extLst>
      <p:ext uri="{BB962C8B-B14F-4D97-AF65-F5344CB8AC3E}">
        <p14:creationId xmlns:p14="http://schemas.microsoft.com/office/powerpoint/2010/main" val="4097407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CB8E1E-EFB9-477A-93E3-363E61FFB951}"/>
              </a:ext>
            </a:extLst>
          </p:cNvPr>
          <p:cNvSpPr>
            <a:spLocks noGrp="1"/>
          </p:cNvSpPr>
          <p:nvPr>
            <p:ph type="title"/>
          </p:nvPr>
        </p:nvSpPr>
        <p:spPr>
          <a:xfrm>
            <a:off x="395749" y="2103437"/>
            <a:ext cx="10515600" cy="1325563"/>
          </a:xfrm>
        </p:spPr>
        <p:txBody>
          <a:bodyPr/>
          <a:lstStyle/>
          <a:p>
            <a:r>
              <a:rPr lang="en-US" dirty="0"/>
              <a:t>TCP/IP Architecture</a:t>
            </a:r>
          </a:p>
        </p:txBody>
      </p:sp>
      <p:pic>
        <p:nvPicPr>
          <p:cNvPr id="4098" name="Picture 2" descr="See the source image">
            <a:extLst>
              <a:ext uri="{FF2B5EF4-FFF2-40B4-BE49-F238E27FC236}">
                <a16:creationId xmlns:a16="http://schemas.microsoft.com/office/drawing/2014/main" id="{868A2918-C219-4650-A5EE-525DFE80C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20"/>
          <a:stretch/>
        </p:blipFill>
        <p:spPr bwMode="auto">
          <a:xfrm>
            <a:off x="5747876" y="699293"/>
            <a:ext cx="6048375" cy="508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70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ídia Online 3" title="Animation about TCP/IP protocol">
            <a:hlinkClick r:id="" action="ppaction://media"/>
            <a:extLst>
              <a:ext uri="{FF2B5EF4-FFF2-40B4-BE49-F238E27FC236}">
                <a16:creationId xmlns:a16="http://schemas.microsoft.com/office/drawing/2014/main" id="{DBBF2F5C-67EE-4DA5-A007-B21F3EF7B421}"/>
              </a:ext>
            </a:extLst>
          </p:cNvPr>
          <p:cNvPicPr>
            <a:picLocks noRot="1" noChangeAspect="1"/>
          </p:cNvPicPr>
          <p:nvPr>
            <a:videoFile r:link="rId1"/>
          </p:nvPr>
        </p:nvPicPr>
        <p:blipFill>
          <a:blip r:embed="rId3"/>
          <a:stretch>
            <a:fillRect/>
          </a:stretch>
        </p:blipFill>
        <p:spPr>
          <a:xfrm>
            <a:off x="2319593" y="215080"/>
            <a:ext cx="7356168" cy="5517126"/>
          </a:xfrm>
          <a:prstGeom prst="rect">
            <a:avLst/>
          </a:prstGeom>
        </p:spPr>
      </p:pic>
    </p:spTree>
    <p:extLst>
      <p:ext uri="{BB962C8B-B14F-4D97-AF65-F5344CB8AC3E}">
        <p14:creationId xmlns:p14="http://schemas.microsoft.com/office/powerpoint/2010/main" val="220080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FC557-E500-452C-96F9-CEE51B7B8AD2}"/>
              </a:ext>
            </a:extLst>
          </p:cNvPr>
          <p:cNvSpPr>
            <a:spLocks noGrp="1"/>
          </p:cNvSpPr>
          <p:nvPr>
            <p:ph type="title"/>
          </p:nvPr>
        </p:nvSpPr>
        <p:spPr>
          <a:xfrm>
            <a:off x="167148" y="128281"/>
            <a:ext cx="10348452" cy="1325563"/>
          </a:xfrm>
        </p:spPr>
        <p:txBody>
          <a:bodyPr/>
          <a:lstStyle/>
          <a:p>
            <a:r>
              <a:rPr lang="en-US" dirty="0"/>
              <a:t>TCP/IP x ISO/OSI Model</a:t>
            </a:r>
          </a:p>
        </p:txBody>
      </p:sp>
      <p:pic>
        <p:nvPicPr>
          <p:cNvPr id="3076" name="Picture 4" descr="See the source image">
            <a:extLst>
              <a:ext uri="{FF2B5EF4-FFF2-40B4-BE49-F238E27FC236}">
                <a16:creationId xmlns:a16="http://schemas.microsoft.com/office/drawing/2014/main" id="{216DCAF8-AA1E-4D5A-B027-43CCE1DCF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7" y="1328275"/>
            <a:ext cx="9229725" cy="440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55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CB8E1E-EFB9-477A-93E3-363E61FFB951}"/>
              </a:ext>
            </a:extLst>
          </p:cNvPr>
          <p:cNvSpPr>
            <a:spLocks noGrp="1"/>
          </p:cNvSpPr>
          <p:nvPr>
            <p:ph type="title"/>
          </p:nvPr>
        </p:nvSpPr>
        <p:spPr>
          <a:xfrm>
            <a:off x="395749" y="36512"/>
            <a:ext cx="10515600" cy="1325563"/>
          </a:xfrm>
        </p:spPr>
        <p:txBody>
          <a:bodyPr/>
          <a:lstStyle/>
          <a:p>
            <a:r>
              <a:rPr lang="en-US" dirty="0"/>
              <a:t>TCP/IP Architecture</a:t>
            </a:r>
          </a:p>
        </p:txBody>
      </p:sp>
      <p:pic>
        <p:nvPicPr>
          <p:cNvPr id="5" name="Imagem 4">
            <a:extLst>
              <a:ext uri="{FF2B5EF4-FFF2-40B4-BE49-F238E27FC236}">
                <a16:creationId xmlns:a16="http://schemas.microsoft.com/office/drawing/2014/main" id="{2425F08B-EC0B-4819-A4F9-49741E88FB70}"/>
              </a:ext>
            </a:extLst>
          </p:cNvPr>
          <p:cNvPicPr>
            <a:picLocks noChangeAspect="1"/>
          </p:cNvPicPr>
          <p:nvPr/>
        </p:nvPicPr>
        <p:blipFill>
          <a:blip r:embed="rId2"/>
          <a:stretch>
            <a:fillRect/>
          </a:stretch>
        </p:blipFill>
        <p:spPr>
          <a:xfrm>
            <a:off x="1113503" y="1362075"/>
            <a:ext cx="7086600" cy="4133850"/>
          </a:xfrm>
          <a:prstGeom prst="rect">
            <a:avLst/>
          </a:prstGeom>
        </p:spPr>
      </p:pic>
      <p:sp>
        <p:nvSpPr>
          <p:cNvPr id="3" name="CaixaDeTexto 2">
            <a:extLst>
              <a:ext uri="{FF2B5EF4-FFF2-40B4-BE49-F238E27FC236}">
                <a16:creationId xmlns:a16="http://schemas.microsoft.com/office/drawing/2014/main" id="{86F358B7-1327-4199-9BBF-BCA664230C12}"/>
              </a:ext>
            </a:extLst>
          </p:cNvPr>
          <p:cNvSpPr txBox="1"/>
          <p:nvPr/>
        </p:nvSpPr>
        <p:spPr>
          <a:xfrm>
            <a:off x="8440467" y="2657537"/>
            <a:ext cx="2638030" cy="461665"/>
          </a:xfrm>
          <a:prstGeom prst="rect">
            <a:avLst/>
          </a:prstGeom>
          <a:noFill/>
        </p:spPr>
        <p:txBody>
          <a:bodyPr wrap="none" rtlCol="0">
            <a:spAutoFit/>
          </a:bodyPr>
          <a:lstStyle/>
          <a:p>
            <a:r>
              <a:rPr lang="en-US" sz="2400" b="1" dirty="0">
                <a:solidFill>
                  <a:srgbClr val="002060"/>
                </a:solidFill>
              </a:rPr>
              <a:t>Data Encapsulation</a:t>
            </a:r>
          </a:p>
        </p:txBody>
      </p:sp>
      <p:sp>
        <p:nvSpPr>
          <p:cNvPr id="6" name="CaixaDeTexto 5">
            <a:extLst>
              <a:ext uri="{FF2B5EF4-FFF2-40B4-BE49-F238E27FC236}">
                <a16:creationId xmlns:a16="http://schemas.microsoft.com/office/drawing/2014/main" id="{FB19D737-619B-4B1C-AD2E-F7238D0471FC}"/>
              </a:ext>
            </a:extLst>
          </p:cNvPr>
          <p:cNvSpPr txBox="1"/>
          <p:nvPr/>
        </p:nvSpPr>
        <p:spPr>
          <a:xfrm>
            <a:off x="8200103" y="4677537"/>
            <a:ext cx="3065208" cy="646331"/>
          </a:xfrm>
          <a:prstGeom prst="rect">
            <a:avLst/>
          </a:prstGeom>
          <a:noFill/>
        </p:spPr>
        <p:txBody>
          <a:bodyPr wrap="square">
            <a:spAutoFit/>
          </a:bodyPr>
          <a:lstStyle/>
          <a:p>
            <a:r>
              <a:rPr lang="en-US" sz="1200" b="0" i="1" dirty="0">
                <a:solidFill>
                  <a:srgbClr val="222222"/>
                </a:solidFill>
                <a:effectLst/>
                <a:latin typeface="Arial" panose="020B0604020202020204" pitchFamily="34" charset="0"/>
              </a:rPr>
              <a:t>Hunt, C. (2002). TCP/IP network administration (Vol. 2). " O'Reilly Media, Inc.".</a:t>
            </a:r>
            <a:endParaRPr lang="en-US" sz="1200" i="1" dirty="0"/>
          </a:p>
        </p:txBody>
      </p:sp>
    </p:spTree>
    <p:extLst>
      <p:ext uri="{BB962C8B-B14F-4D97-AF65-F5344CB8AC3E}">
        <p14:creationId xmlns:p14="http://schemas.microsoft.com/office/powerpoint/2010/main" val="1540793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CB8E1E-EFB9-477A-93E3-363E61FFB951}"/>
              </a:ext>
            </a:extLst>
          </p:cNvPr>
          <p:cNvSpPr>
            <a:spLocks noGrp="1"/>
          </p:cNvSpPr>
          <p:nvPr>
            <p:ph type="title"/>
          </p:nvPr>
        </p:nvSpPr>
        <p:spPr>
          <a:xfrm>
            <a:off x="395749" y="36512"/>
            <a:ext cx="10515600" cy="1325563"/>
          </a:xfrm>
        </p:spPr>
        <p:txBody>
          <a:bodyPr/>
          <a:lstStyle/>
          <a:p>
            <a:r>
              <a:rPr lang="en-US" dirty="0"/>
              <a:t>TCP/IP Architecture</a:t>
            </a:r>
          </a:p>
        </p:txBody>
      </p:sp>
      <p:sp>
        <p:nvSpPr>
          <p:cNvPr id="3" name="CaixaDeTexto 2">
            <a:extLst>
              <a:ext uri="{FF2B5EF4-FFF2-40B4-BE49-F238E27FC236}">
                <a16:creationId xmlns:a16="http://schemas.microsoft.com/office/drawing/2014/main" id="{86F358B7-1327-4199-9BBF-BCA664230C12}"/>
              </a:ext>
            </a:extLst>
          </p:cNvPr>
          <p:cNvSpPr txBox="1"/>
          <p:nvPr/>
        </p:nvSpPr>
        <p:spPr>
          <a:xfrm>
            <a:off x="8440467" y="2657537"/>
            <a:ext cx="2042803" cy="461665"/>
          </a:xfrm>
          <a:prstGeom prst="rect">
            <a:avLst/>
          </a:prstGeom>
          <a:noFill/>
        </p:spPr>
        <p:txBody>
          <a:bodyPr wrap="none" rtlCol="0">
            <a:spAutoFit/>
          </a:bodyPr>
          <a:lstStyle/>
          <a:p>
            <a:r>
              <a:rPr lang="en-US" sz="2400" b="1" dirty="0">
                <a:solidFill>
                  <a:srgbClr val="002060"/>
                </a:solidFill>
              </a:rPr>
              <a:t>Data Structure</a:t>
            </a:r>
          </a:p>
        </p:txBody>
      </p:sp>
      <p:sp>
        <p:nvSpPr>
          <p:cNvPr id="6" name="CaixaDeTexto 5">
            <a:extLst>
              <a:ext uri="{FF2B5EF4-FFF2-40B4-BE49-F238E27FC236}">
                <a16:creationId xmlns:a16="http://schemas.microsoft.com/office/drawing/2014/main" id="{FB19D737-619B-4B1C-AD2E-F7238D0471FC}"/>
              </a:ext>
            </a:extLst>
          </p:cNvPr>
          <p:cNvSpPr txBox="1"/>
          <p:nvPr/>
        </p:nvSpPr>
        <p:spPr>
          <a:xfrm>
            <a:off x="8200103" y="4441543"/>
            <a:ext cx="3065208" cy="646331"/>
          </a:xfrm>
          <a:prstGeom prst="rect">
            <a:avLst/>
          </a:prstGeom>
          <a:noFill/>
        </p:spPr>
        <p:txBody>
          <a:bodyPr wrap="square">
            <a:spAutoFit/>
          </a:bodyPr>
          <a:lstStyle/>
          <a:p>
            <a:r>
              <a:rPr lang="en-US" sz="1200" b="0" i="1" dirty="0">
                <a:solidFill>
                  <a:srgbClr val="222222"/>
                </a:solidFill>
                <a:effectLst/>
                <a:latin typeface="Arial" panose="020B0604020202020204" pitchFamily="34" charset="0"/>
              </a:rPr>
              <a:t>Hunt, C. (2002). TCP/IP network administration (Vol. 2). " O'Reilly Media, Inc.".</a:t>
            </a:r>
            <a:endParaRPr lang="en-US" sz="1200" i="1" dirty="0"/>
          </a:p>
        </p:txBody>
      </p:sp>
      <p:pic>
        <p:nvPicPr>
          <p:cNvPr id="7" name="Imagem 6">
            <a:extLst>
              <a:ext uri="{FF2B5EF4-FFF2-40B4-BE49-F238E27FC236}">
                <a16:creationId xmlns:a16="http://schemas.microsoft.com/office/drawing/2014/main" id="{3DDB11DB-C664-4BED-9437-64FE1EC3104D}"/>
              </a:ext>
            </a:extLst>
          </p:cNvPr>
          <p:cNvPicPr>
            <a:picLocks noChangeAspect="1"/>
          </p:cNvPicPr>
          <p:nvPr/>
        </p:nvPicPr>
        <p:blipFill>
          <a:blip r:embed="rId2"/>
          <a:stretch>
            <a:fillRect/>
          </a:stretch>
        </p:blipFill>
        <p:spPr>
          <a:xfrm>
            <a:off x="124269" y="1202743"/>
            <a:ext cx="8075834" cy="3885131"/>
          </a:xfrm>
          <a:prstGeom prst="rect">
            <a:avLst/>
          </a:prstGeom>
        </p:spPr>
      </p:pic>
    </p:spTree>
    <p:extLst>
      <p:ext uri="{BB962C8B-B14F-4D97-AF65-F5344CB8AC3E}">
        <p14:creationId xmlns:p14="http://schemas.microsoft.com/office/powerpoint/2010/main" val="367588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5614876" y="223331"/>
            <a:ext cx="6307492" cy="1064696"/>
          </a:xfrm>
        </p:spPr>
        <p:txBody>
          <a:bodyPr>
            <a:normAutofit fontScale="90000"/>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dirty="0">
                <a:latin typeface="+mn-lt"/>
                <a:cs typeface="Aharoni" panose="02010803020104030203" pitchFamily="2" charset="-79"/>
              </a:rPr>
              <a:t>2</a:t>
            </a:r>
            <a:r>
              <a:rPr lang="en-US" sz="4800" b="1" dirty="0">
                <a:solidFill>
                  <a:srgbClr val="002060"/>
                </a:solidFill>
                <a:latin typeface="Aharoni" panose="02010803020104030203" pitchFamily="2" charset="-79"/>
                <a:cs typeface="Aharoni" panose="02010803020104030203" pitchFamily="2" charset="-79"/>
              </a:rPr>
              <a:t> – Network Review</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723030" y="1576459"/>
            <a:ext cx="6468969" cy="5127036"/>
          </a:xfrm>
        </p:spPr>
        <p:txBody>
          <a:bodyPr anchor="ctr">
            <a:normAutofit fontScale="92500" lnSpcReduction="20000"/>
          </a:bodyPr>
          <a:lstStyle/>
          <a:p>
            <a:pPr marL="0" indent="0">
              <a:lnSpc>
                <a:spcPct val="150000"/>
              </a:lnSpc>
              <a:buNone/>
            </a:pPr>
            <a:r>
              <a:rPr lang="en-US" sz="3200" b="1" dirty="0">
                <a:solidFill>
                  <a:srgbClr val="002060"/>
                </a:solidFill>
              </a:rPr>
              <a:t>Goals</a:t>
            </a:r>
          </a:p>
          <a:p>
            <a:pPr marL="457200" indent="-457200">
              <a:lnSpc>
                <a:spcPct val="150000"/>
              </a:lnSpc>
              <a:buFont typeface="+mj-lt"/>
              <a:buAutoNum type="alphaUcPeriod"/>
            </a:pPr>
            <a:r>
              <a:rPr lang="en-US" sz="3200" dirty="0">
                <a:solidFill>
                  <a:srgbClr val="002060"/>
                </a:solidFill>
              </a:rPr>
              <a:t>Numbers System</a:t>
            </a:r>
          </a:p>
          <a:p>
            <a:pPr marL="457200" indent="-457200">
              <a:lnSpc>
                <a:spcPct val="150000"/>
              </a:lnSpc>
              <a:buFont typeface="+mj-lt"/>
              <a:buAutoNum type="alphaUcPeriod"/>
            </a:pPr>
            <a:r>
              <a:rPr lang="en-US" sz="3200" dirty="0">
                <a:solidFill>
                  <a:srgbClr val="002060"/>
                </a:solidFill>
              </a:rPr>
              <a:t>Review of Network Architectures</a:t>
            </a:r>
          </a:p>
          <a:p>
            <a:pPr marL="457200" indent="-457200">
              <a:lnSpc>
                <a:spcPct val="150000"/>
              </a:lnSpc>
              <a:buFont typeface="+mj-lt"/>
              <a:buAutoNum type="alphaUcPeriod"/>
            </a:pPr>
            <a:r>
              <a:rPr lang="en-US" sz="3200" dirty="0">
                <a:solidFill>
                  <a:srgbClr val="002060"/>
                </a:solidFill>
              </a:rPr>
              <a:t>OSI &amp; TCP/ Reference Model</a:t>
            </a:r>
          </a:p>
          <a:p>
            <a:pPr marL="457200" indent="-457200">
              <a:lnSpc>
                <a:spcPct val="150000"/>
              </a:lnSpc>
              <a:buFont typeface="+mj-lt"/>
              <a:buAutoNum type="alphaUcPeriod"/>
            </a:pPr>
            <a:r>
              <a:rPr lang="en-US" sz="3200" dirty="0">
                <a:solidFill>
                  <a:srgbClr val="002060"/>
                </a:solidFill>
              </a:rPr>
              <a:t>IP Protocol</a:t>
            </a:r>
          </a:p>
          <a:p>
            <a:pPr marL="457200" indent="-457200">
              <a:lnSpc>
                <a:spcPct val="150000"/>
              </a:lnSpc>
              <a:buFont typeface="+mj-lt"/>
              <a:buAutoNum type="alphaUcPeriod"/>
            </a:pPr>
            <a:r>
              <a:rPr lang="en-US" sz="3200" dirty="0"/>
              <a:t>ARP / RARP</a:t>
            </a:r>
          </a:p>
          <a:p>
            <a:pPr marL="457200" indent="-457200">
              <a:lnSpc>
                <a:spcPct val="150000"/>
              </a:lnSpc>
              <a:buFont typeface="+mj-lt"/>
              <a:buAutoNum type="alphaUcPeriod"/>
            </a:pPr>
            <a:r>
              <a:rPr lang="en-US" sz="3200" dirty="0">
                <a:solidFill>
                  <a:srgbClr val="002060"/>
                </a:solidFill>
              </a:rPr>
              <a:t>ICMP</a:t>
            </a:r>
          </a:p>
        </p:txBody>
      </p:sp>
    </p:spTree>
    <p:extLst>
      <p:ext uri="{BB962C8B-B14F-4D97-AF65-F5344CB8AC3E}">
        <p14:creationId xmlns:p14="http://schemas.microsoft.com/office/powerpoint/2010/main" val="1673537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1E332-830E-4F22-A736-3D84AF9057DD}"/>
              </a:ext>
            </a:extLst>
          </p:cNvPr>
          <p:cNvSpPr>
            <a:spLocks noGrp="1"/>
          </p:cNvSpPr>
          <p:nvPr>
            <p:ph type="title"/>
          </p:nvPr>
        </p:nvSpPr>
        <p:spPr>
          <a:xfrm>
            <a:off x="838200" y="365126"/>
            <a:ext cx="10515600" cy="814746"/>
          </a:xfrm>
        </p:spPr>
        <p:txBody>
          <a:bodyPr/>
          <a:lstStyle/>
          <a:p>
            <a:r>
              <a:rPr lang="en-US" dirty="0"/>
              <a:t>Flow Control</a:t>
            </a:r>
          </a:p>
        </p:txBody>
      </p:sp>
      <p:sp>
        <p:nvSpPr>
          <p:cNvPr id="3" name="Espaço Reservado para Conteúdo 2">
            <a:extLst>
              <a:ext uri="{FF2B5EF4-FFF2-40B4-BE49-F238E27FC236}">
                <a16:creationId xmlns:a16="http://schemas.microsoft.com/office/drawing/2014/main" id="{CE2A8FB6-CF87-4A79-B7E9-11C73213017B}"/>
              </a:ext>
            </a:extLst>
          </p:cNvPr>
          <p:cNvSpPr>
            <a:spLocks noGrp="1"/>
          </p:cNvSpPr>
          <p:nvPr>
            <p:ph idx="1"/>
          </p:nvPr>
        </p:nvSpPr>
        <p:spPr>
          <a:xfrm>
            <a:off x="661219" y="1317523"/>
            <a:ext cx="4254910" cy="4035386"/>
          </a:xfrm>
        </p:spPr>
        <p:txBody>
          <a:bodyPr/>
          <a:lstStyle/>
          <a:p>
            <a:pPr>
              <a:lnSpc>
                <a:spcPct val="100000"/>
              </a:lnSpc>
            </a:pPr>
            <a:r>
              <a:rPr lang="en-US" dirty="0"/>
              <a:t>Flow Control = Sender does not flood the receiver, but maximizes throughput</a:t>
            </a:r>
          </a:p>
          <a:p>
            <a:pPr>
              <a:lnSpc>
                <a:spcPct val="100000"/>
              </a:lnSpc>
            </a:pPr>
            <a:r>
              <a:rPr lang="en-US" dirty="0"/>
              <a:t>Sender throttled until receiver grants permission</a:t>
            </a:r>
          </a:p>
          <a:p>
            <a:pPr>
              <a:lnSpc>
                <a:spcPct val="100000"/>
              </a:lnSpc>
            </a:pPr>
            <a:r>
              <a:rPr lang="en-US" dirty="0"/>
              <a:t>Methods: Stop and wait, Sliding window</a:t>
            </a:r>
          </a:p>
        </p:txBody>
      </p:sp>
      <p:pic>
        <p:nvPicPr>
          <p:cNvPr id="5" name="Imagem 4">
            <a:extLst>
              <a:ext uri="{FF2B5EF4-FFF2-40B4-BE49-F238E27FC236}">
                <a16:creationId xmlns:a16="http://schemas.microsoft.com/office/drawing/2014/main" id="{CE97A138-C7B9-4942-9414-AE8932CA863E}"/>
              </a:ext>
            </a:extLst>
          </p:cNvPr>
          <p:cNvPicPr>
            <a:picLocks noChangeAspect="1"/>
          </p:cNvPicPr>
          <p:nvPr/>
        </p:nvPicPr>
        <p:blipFill>
          <a:blip r:embed="rId2"/>
          <a:stretch>
            <a:fillRect/>
          </a:stretch>
        </p:blipFill>
        <p:spPr>
          <a:xfrm>
            <a:off x="4841406" y="1843938"/>
            <a:ext cx="7147650" cy="3170123"/>
          </a:xfrm>
          <a:prstGeom prst="rect">
            <a:avLst/>
          </a:prstGeom>
        </p:spPr>
      </p:pic>
    </p:spTree>
    <p:extLst>
      <p:ext uri="{BB962C8B-B14F-4D97-AF65-F5344CB8AC3E}">
        <p14:creationId xmlns:p14="http://schemas.microsoft.com/office/powerpoint/2010/main" val="3592295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1E332-830E-4F22-A736-3D84AF9057DD}"/>
              </a:ext>
            </a:extLst>
          </p:cNvPr>
          <p:cNvSpPr>
            <a:spLocks noGrp="1"/>
          </p:cNvSpPr>
          <p:nvPr>
            <p:ph type="title"/>
          </p:nvPr>
        </p:nvSpPr>
        <p:spPr>
          <a:xfrm>
            <a:off x="376084" y="259634"/>
            <a:ext cx="10515600" cy="814746"/>
          </a:xfrm>
        </p:spPr>
        <p:txBody>
          <a:bodyPr/>
          <a:lstStyle/>
          <a:p>
            <a:r>
              <a:rPr lang="en-US" dirty="0"/>
              <a:t>Error Control</a:t>
            </a:r>
          </a:p>
        </p:txBody>
      </p:sp>
      <p:sp>
        <p:nvSpPr>
          <p:cNvPr id="3" name="Espaço Reservado para Conteúdo 2">
            <a:extLst>
              <a:ext uri="{FF2B5EF4-FFF2-40B4-BE49-F238E27FC236}">
                <a16:creationId xmlns:a16="http://schemas.microsoft.com/office/drawing/2014/main" id="{CE2A8FB6-CF87-4A79-B7E9-11C73213017B}"/>
              </a:ext>
            </a:extLst>
          </p:cNvPr>
          <p:cNvSpPr>
            <a:spLocks noGrp="1"/>
          </p:cNvSpPr>
          <p:nvPr>
            <p:ph idx="1"/>
          </p:nvPr>
        </p:nvSpPr>
        <p:spPr>
          <a:xfrm>
            <a:off x="661219" y="1317523"/>
            <a:ext cx="4667865" cy="4513006"/>
          </a:xfrm>
        </p:spPr>
        <p:txBody>
          <a:bodyPr>
            <a:normAutofit fontScale="92500"/>
          </a:bodyPr>
          <a:lstStyle/>
          <a:p>
            <a:pPr>
              <a:lnSpc>
                <a:spcPct val="100000"/>
              </a:lnSpc>
            </a:pPr>
            <a:r>
              <a:rPr lang="en-US" b="1" dirty="0"/>
              <a:t>Error Control: </a:t>
            </a:r>
            <a:r>
              <a:rPr lang="en-US" dirty="0"/>
              <a:t>Deliver frames without error, in the proper order to network layer </a:t>
            </a:r>
          </a:p>
          <a:p>
            <a:pPr>
              <a:lnSpc>
                <a:spcPct val="100000"/>
              </a:lnSpc>
            </a:pPr>
            <a:r>
              <a:rPr lang="en-US" b="1" dirty="0"/>
              <a:t>Error Detection: </a:t>
            </a:r>
            <a:r>
              <a:rPr lang="en-US" dirty="0"/>
              <a:t>Cyclic Redundancy Check, Sequence Numbers, Ack/</a:t>
            </a:r>
            <a:r>
              <a:rPr lang="en-US" dirty="0" err="1"/>
              <a:t>Nak</a:t>
            </a:r>
            <a:r>
              <a:rPr lang="en-US" dirty="0"/>
              <a:t>, Time-out </a:t>
            </a:r>
          </a:p>
          <a:p>
            <a:pPr>
              <a:lnSpc>
                <a:spcPct val="100000"/>
              </a:lnSpc>
            </a:pPr>
            <a:r>
              <a:rPr lang="en-US" b="1" dirty="0"/>
              <a:t>Error Recovery: </a:t>
            </a:r>
            <a:r>
              <a:rPr lang="en-US" dirty="0"/>
              <a:t>Automatic Repeat Request (ARQ) Stop and Wait, Go back n Selective Reject</a:t>
            </a:r>
          </a:p>
        </p:txBody>
      </p:sp>
      <p:pic>
        <p:nvPicPr>
          <p:cNvPr id="6" name="Imagem 5">
            <a:extLst>
              <a:ext uri="{FF2B5EF4-FFF2-40B4-BE49-F238E27FC236}">
                <a16:creationId xmlns:a16="http://schemas.microsoft.com/office/drawing/2014/main" id="{2CA0C238-6A66-4624-9DDC-8CE36660DBB7}"/>
              </a:ext>
            </a:extLst>
          </p:cNvPr>
          <p:cNvPicPr>
            <a:picLocks noChangeAspect="1"/>
          </p:cNvPicPr>
          <p:nvPr/>
        </p:nvPicPr>
        <p:blipFill>
          <a:blip r:embed="rId2"/>
          <a:stretch>
            <a:fillRect/>
          </a:stretch>
        </p:blipFill>
        <p:spPr>
          <a:xfrm>
            <a:off x="5110317" y="1803809"/>
            <a:ext cx="6962422" cy="2315906"/>
          </a:xfrm>
          <a:prstGeom prst="rect">
            <a:avLst/>
          </a:prstGeom>
        </p:spPr>
      </p:pic>
    </p:spTree>
    <p:extLst>
      <p:ext uri="{BB962C8B-B14F-4D97-AF65-F5344CB8AC3E}">
        <p14:creationId xmlns:p14="http://schemas.microsoft.com/office/powerpoint/2010/main" val="2822472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1E332-830E-4F22-A736-3D84AF9057DD}"/>
              </a:ext>
            </a:extLst>
          </p:cNvPr>
          <p:cNvSpPr>
            <a:spLocks noGrp="1"/>
          </p:cNvSpPr>
          <p:nvPr>
            <p:ph type="title"/>
          </p:nvPr>
        </p:nvSpPr>
        <p:spPr>
          <a:xfrm>
            <a:off x="376084" y="259634"/>
            <a:ext cx="10515600" cy="814746"/>
          </a:xfrm>
        </p:spPr>
        <p:txBody>
          <a:bodyPr>
            <a:normAutofit/>
          </a:bodyPr>
          <a:lstStyle/>
          <a:p>
            <a:r>
              <a:rPr lang="en-US" dirty="0"/>
              <a:t>Connection-Oriented vs Connectionless</a:t>
            </a:r>
          </a:p>
        </p:txBody>
      </p:sp>
      <p:sp>
        <p:nvSpPr>
          <p:cNvPr id="3" name="Espaço Reservado para Conteúdo 2">
            <a:extLst>
              <a:ext uri="{FF2B5EF4-FFF2-40B4-BE49-F238E27FC236}">
                <a16:creationId xmlns:a16="http://schemas.microsoft.com/office/drawing/2014/main" id="{CE2A8FB6-CF87-4A79-B7E9-11C73213017B}"/>
              </a:ext>
            </a:extLst>
          </p:cNvPr>
          <p:cNvSpPr>
            <a:spLocks noGrp="1"/>
          </p:cNvSpPr>
          <p:nvPr>
            <p:ph idx="1"/>
          </p:nvPr>
        </p:nvSpPr>
        <p:spPr>
          <a:xfrm>
            <a:off x="661219" y="1317523"/>
            <a:ext cx="9810136" cy="4513006"/>
          </a:xfrm>
        </p:spPr>
        <p:txBody>
          <a:bodyPr>
            <a:normAutofit/>
          </a:bodyPr>
          <a:lstStyle/>
          <a:p>
            <a:pPr>
              <a:lnSpc>
                <a:spcPct val="100000"/>
              </a:lnSpc>
            </a:pPr>
            <a:r>
              <a:rPr lang="en-US" b="1" dirty="0"/>
              <a:t>Connection-Oriented: Telephone System</a:t>
            </a:r>
          </a:p>
          <a:p>
            <a:pPr lvl="1">
              <a:lnSpc>
                <a:spcPct val="100000"/>
              </a:lnSpc>
            </a:pPr>
            <a:r>
              <a:rPr lang="en-US" dirty="0"/>
              <a:t>Path setup before data is sent</a:t>
            </a:r>
          </a:p>
          <a:p>
            <a:pPr lvl="1">
              <a:lnSpc>
                <a:spcPct val="100000"/>
              </a:lnSpc>
            </a:pPr>
            <a:r>
              <a:rPr lang="en-US" dirty="0"/>
              <a:t>Data need not have address. Circuit number is sufficient.</a:t>
            </a:r>
          </a:p>
          <a:p>
            <a:pPr>
              <a:lnSpc>
                <a:spcPct val="100000"/>
              </a:lnSpc>
            </a:pPr>
            <a:r>
              <a:rPr lang="en-US" b="1" dirty="0"/>
              <a:t>Connectionless: Postal System.</a:t>
            </a:r>
          </a:p>
          <a:p>
            <a:pPr lvl="1">
              <a:lnSpc>
                <a:spcPct val="100000"/>
              </a:lnSpc>
            </a:pPr>
            <a:r>
              <a:rPr lang="en-US" dirty="0"/>
              <a:t>Complete address on each packet</a:t>
            </a:r>
          </a:p>
          <a:p>
            <a:pPr lvl="1">
              <a:lnSpc>
                <a:spcPct val="100000"/>
              </a:lnSpc>
            </a:pPr>
            <a:r>
              <a:rPr lang="en-US" dirty="0"/>
              <a:t>The address decides the next hop at each router</a:t>
            </a:r>
          </a:p>
        </p:txBody>
      </p:sp>
    </p:spTree>
    <p:extLst>
      <p:ext uri="{BB962C8B-B14F-4D97-AF65-F5344CB8AC3E}">
        <p14:creationId xmlns:p14="http://schemas.microsoft.com/office/powerpoint/2010/main" val="260303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93485-69C6-4BF6-A10F-F4A7A5933599}"/>
              </a:ext>
            </a:extLst>
          </p:cNvPr>
          <p:cNvSpPr>
            <a:spLocks noGrp="1"/>
          </p:cNvSpPr>
          <p:nvPr>
            <p:ph type="title"/>
          </p:nvPr>
        </p:nvSpPr>
        <p:spPr>
          <a:xfrm>
            <a:off x="838200" y="365125"/>
            <a:ext cx="10515600" cy="706591"/>
          </a:xfrm>
        </p:spPr>
        <p:txBody>
          <a:bodyPr/>
          <a:lstStyle/>
          <a:p>
            <a:r>
              <a:rPr lang="en-US" dirty="0"/>
              <a:t>Network Medium Access</a:t>
            </a:r>
          </a:p>
        </p:txBody>
      </p:sp>
      <p:sp>
        <p:nvSpPr>
          <p:cNvPr id="3" name="Espaço Reservado para Conteúdo 2">
            <a:extLst>
              <a:ext uri="{FF2B5EF4-FFF2-40B4-BE49-F238E27FC236}">
                <a16:creationId xmlns:a16="http://schemas.microsoft.com/office/drawing/2014/main" id="{E659F62C-9A8E-4EF8-B638-252EE2A0C42F}"/>
              </a:ext>
            </a:extLst>
          </p:cNvPr>
          <p:cNvSpPr>
            <a:spLocks noGrp="1"/>
          </p:cNvSpPr>
          <p:nvPr>
            <p:ph idx="1"/>
          </p:nvPr>
        </p:nvSpPr>
        <p:spPr>
          <a:xfrm>
            <a:off x="838200" y="1366684"/>
            <a:ext cx="10515600" cy="4532671"/>
          </a:xfrm>
        </p:spPr>
        <p:txBody>
          <a:bodyPr>
            <a:noAutofit/>
          </a:bodyPr>
          <a:lstStyle/>
          <a:p>
            <a:pPr algn="just"/>
            <a:r>
              <a:rPr lang="en-US" sz="2400" b="1" dirty="0"/>
              <a:t>Collisions: </a:t>
            </a:r>
            <a:r>
              <a:rPr lang="en-US" sz="2400" dirty="0"/>
              <a:t>some networks has a shared medium, so there are rules for sending packets of data to avoid conflicts and to protect data integrity. Nodes determine when the network is available for sending packets. It is possible that two or more nodes at different locations will attempt to send data at the same time. When this happens, a </a:t>
            </a:r>
            <a:r>
              <a:rPr lang="en-US" sz="2400" b="1" dirty="0"/>
              <a:t>packet collision occurs</a:t>
            </a:r>
            <a:r>
              <a:rPr lang="en-US" sz="2400" dirty="0"/>
              <a:t>.</a:t>
            </a:r>
          </a:p>
          <a:p>
            <a:pPr lvl="1" algn="just"/>
            <a:r>
              <a:rPr lang="en-US" dirty="0"/>
              <a:t>Minimizing collisions is a crucial element in the design and operation of networks. </a:t>
            </a:r>
          </a:p>
          <a:p>
            <a:pPr lvl="1" algn="just"/>
            <a:r>
              <a:rPr lang="en-US" dirty="0"/>
              <a:t>Increased collisions are often the result of too many users on the network. This leads to competition for network bandwidth and can slow the performance of the network from the user’s point of view. </a:t>
            </a:r>
          </a:p>
          <a:p>
            <a:pPr lvl="1" algn="just"/>
            <a:r>
              <a:rPr lang="en-US" dirty="0"/>
              <a:t>Segmenting the network is one way of reducing an overcrowded network, i.e., by dividing it into different pieces logically joined together with a bridge or switch.</a:t>
            </a:r>
          </a:p>
          <a:p>
            <a:pPr algn="just"/>
            <a:endParaRPr lang="en-US" sz="2400" dirty="0"/>
          </a:p>
          <a:p>
            <a:pPr algn="just"/>
            <a:endParaRPr lang="en-US" sz="2400" dirty="0"/>
          </a:p>
        </p:txBody>
      </p:sp>
    </p:spTree>
    <p:extLst>
      <p:ext uri="{BB962C8B-B14F-4D97-AF65-F5344CB8AC3E}">
        <p14:creationId xmlns:p14="http://schemas.microsoft.com/office/powerpoint/2010/main" val="38619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ídia Online 3" title="CSMA/CD and CSMA/CA Explained">
            <a:hlinkClick r:id="" action="ppaction://media"/>
            <a:extLst>
              <a:ext uri="{FF2B5EF4-FFF2-40B4-BE49-F238E27FC236}">
                <a16:creationId xmlns:a16="http://schemas.microsoft.com/office/drawing/2014/main" id="{5BA7DD64-7F38-4146-8413-74598A150019}"/>
              </a:ext>
            </a:extLst>
          </p:cNvPr>
          <p:cNvPicPr>
            <a:picLocks noGrp="1" noRot="1" noChangeAspect="1"/>
          </p:cNvPicPr>
          <p:nvPr>
            <p:ph idx="1"/>
            <a:videoFile r:link="rId1"/>
          </p:nvPr>
        </p:nvPicPr>
        <p:blipFill>
          <a:blip r:embed="rId3"/>
          <a:stretch>
            <a:fillRect/>
          </a:stretch>
        </p:blipFill>
        <p:spPr>
          <a:xfrm>
            <a:off x="2428568" y="0"/>
            <a:ext cx="7885471" cy="5914750"/>
          </a:xfrm>
          <a:prstGeom prst="rect">
            <a:avLst/>
          </a:prstGeom>
        </p:spPr>
      </p:pic>
    </p:spTree>
    <p:extLst>
      <p:ext uri="{BB962C8B-B14F-4D97-AF65-F5344CB8AC3E}">
        <p14:creationId xmlns:p14="http://schemas.microsoft.com/office/powerpoint/2010/main" val="364254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CB8E1E-EFB9-477A-93E3-363E61FFB951}"/>
              </a:ext>
            </a:extLst>
          </p:cNvPr>
          <p:cNvSpPr>
            <a:spLocks noGrp="1"/>
          </p:cNvSpPr>
          <p:nvPr>
            <p:ph type="title"/>
          </p:nvPr>
        </p:nvSpPr>
        <p:spPr>
          <a:xfrm>
            <a:off x="395749" y="2103437"/>
            <a:ext cx="5542935" cy="1325563"/>
          </a:xfrm>
        </p:spPr>
        <p:txBody>
          <a:bodyPr/>
          <a:lstStyle/>
          <a:p>
            <a:r>
              <a:rPr lang="en-US" dirty="0"/>
              <a:t>Network Interface Layer</a:t>
            </a:r>
          </a:p>
        </p:txBody>
      </p:sp>
      <p:pic>
        <p:nvPicPr>
          <p:cNvPr id="4098" name="Picture 2" descr="See the source image">
            <a:extLst>
              <a:ext uri="{FF2B5EF4-FFF2-40B4-BE49-F238E27FC236}">
                <a16:creationId xmlns:a16="http://schemas.microsoft.com/office/drawing/2014/main" id="{868A2918-C219-4650-A5EE-525DFE80C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20"/>
          <a:stretch/>
        </p:blipFill>
        <p:spPr bwMode="auto">
          <a:xfrm>
            <a:off x="5747876" y="699293"/>
            <a:ext cx="6048375" cy="5083432"/>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E52AA170-9454-4A5B-A210-9A55320FEAAE}"/>
              </a:ext>
            </a:extLst>
          </p:cNvPr>
          <p:cNvSpPr/>
          <p:nvPr/>
        </p:nvSpPr>
        <p:spPr>
          <a:xfrm>
            <a:off x="5624052" y="4729316"/>
            <a:ext cx="6459793" cy="983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999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ABF816-A4BA-4DF2-B2EE-8D9968E159ED}"/>
              </a:ext>
            </a:extLst>
          </p:cNvPr>
          <p:cNvSpPr>
            <a:spLocks noGrp="1"/>
          </p:cNvSpPr>
          <p:nvPr>
            <p:ph type="title"/>
          </p:nvPr>
        </p:nvSpPr>
        <p:spPr>
          <a:xfrm>
            <a:off x="326923" y="102202"/>
            <a:ext cx="10515600" cy="1325563"/>
          </a:xfrm>
        </p:spPr>
        <p:txBody>
          <a:bodyPr/>
          <a:lstStyle/>
          <a:p>
            <a:r>
              <a:rPr lang="en-US" dirty="0"/>
              <a:t>Ethernet Standard</a:t>
            </a:r>
          </a:p>
        </p:txBody>
      </p:sp>
      <p:sp>
        <p:nvSpPr>
          <p:cNvPr id="3" name="Espaço Reservado para Conteúdo 2">
            <a:extLst>
              <a:ext uri="{FF2B5EF4-FFF2-40B4-BE49-F238E27FC236}">
                <a16:creationId xmlns:a16="http://schemas.microsoft.com/office/drawing/2014/main" id="{1C1B8306-1485-4B71-853C-DD7FB067F3C0}"/>
              </a:ext>
            </a:extLst>
          </p:cNvPr>
          <p:cNvSpPr>
            <a:spLocks noGrp="1"/>
          </p:cNvSpPr>
          <p:nvPr>
            <p:ph idx="1"/>
          </p:nvPr>
        </p:nvSpPr>
        <p:spPr>
          <a:xfrm>
            <a:off x="617433" y="1517714"/>
            <a:ext cx="10515600" cy="3625606"/>
          </a:xfrm>
        </p:spPr>
        <p:txBody>
          <a:bodyPr/>
          <a:lstStyle/>
          <a:p>
            <a:r>
              <a:rPr lang="en-US" dirty="0"/>
              <a:t>Use the CSMA/CD</a:t>
            </a:r>
          </a:p>
        </p:txBody>
      </p:sp>
      <p:pic>
        <p:nvPicPr>
          <p:cNvPr id="1026" name="Picture 2" descr="See the source image">
            <a:extLst>
              <a:ext uri="{FF2B5EF4-FFF2-40B4-BE49-F238E27FC236}">
                <a16:creationId xmlns:a16="http://schemas.microsoft.com/office/drawing/2014/main" id="{DC345099-2590-4834-AEBA-E4D2B6CE3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195" y="1130708"/>
            <a:ext cx="7248372" cy="439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151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solidFill>
                  <a:srgbClr val="002060"/>
                </a:solidFill>
              </a:rPr>
              <a:t>IP Protocol</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3992424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CB8E1E-EFB9-477A-93E3-363E61FFB951}"/>
              </a:ext>
            </a:extLst>
          </p:cNvPr>
          <p:cNvSpPr>
            <a:spLocks noGrp="1"/>
          </p:cNvSpPr>
          <p:nvPr>
            <p:ph type="title"/>
          </p:nvPr>
        </p:nvSpPr>
        <p:spPr>
          <a:xfrm>
            <a:off x="395749" y="2103437"/>
            <a:ext cx="5542935" cy="1325563"/>
          </a:xfrm>
        </p:spPr>
        <p:txBody>
          <a:bodyPr/>
          <a:lstStyle/>
          <a:p>
            <a:r>
              <a:rPr lang="en-US" dirty="0"/>
              <a:t>Network Layer</a:t>
            </a:r>
          </a:p>
        </p:txBody>
      </p:sp>
      <p:pic>
        <p:nvPicPr>
          <p:cNvPr id="4098" name="Picture 2" descr="See the source image">
            <a:extLst>
              <a:ext uri="{FF2B5EF4-FFF2-40B4-BE49-F238E27FC236}">
                <a16:creationId xmlns:a16="http://schemas.microsoft.com/office/drawing/2014/main" id="{868A2918-C219-4650-A5EE-525DFE80C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20"/>
          <a:stretch/>
        </p:blipFill>
        <p:spPr bwMode="auto">
          <a:xfrm>
            <a:off x="5747876" y="699293"/>
            <a:ext cx="6048375" cy="5083432"/>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E52AA170-9454-4A5B-A210-9A55320FEAAE}"/>
              </a:ext>
            </a:extLst>
          </p:cNvPr>
          <p:cNvSpPr/>
          <p:nvPr/>
        </p:nvSpPr>
        <p:spPr>
          <a:xfrm>
            <a:off x="5542166" y="4719484"/>
            <a:ext cx="6459793" cy="8664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522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116DA0C5-A8ED-4E32-B15F-1DF8DB0D66CE}"/>
              </a:ext>
            </a:extLst>
          </p:cNvPr>
          <p:cNvSpPr>
            <a:spLocks noGrp="1" noChangeArrowheads="1"/>
          </p:cNvSpPr>
          <p:nvPr>
            <p:ph type="title"/>
          </p:nvPr>
        </p:nvSpPr>
        <p:spPr>
          <a:xfrm>
            <a:off x="723900" y="143899"/>
            <a:ext cx="10515600" cy="1325563"/>
          </a:xfrm>
        </p:spPr>
        <p:txBody>
          <a:bodyPr/>
          <a:lstStyle/>
          <a:p>
            <a:r>
              <a:rPr lang="en-US" altLang="en-US" dirty="0"/>
              <a:t>IEEE 802 Standards</a:t>
            </a:r>
          </a:p>
        </p:txBody>
      </p:sp>
      <p:sp>
        <p:nvSpPr>
          <p:cNvPr id="65539" name="Rectangle 3">
            <a:extLst>
              <a:ext uri="{FF2B5EF4-FFF2-40B4-BE49-F238E27FC236}">
                <a16:creationId xmlns:a16="http://schemas.microsoft.com/office/drawing/2014/main" id="{3AAF02A4-077F-46AC-A994-F6078052BFE6}"/>
              </a:ext>
            </a:extLst>
          </p:cNvPr>
          <p:cNvSpPr>
            <a:spLocks noGrp="1" noChangeArrowheads="1"/>
          </p:cNvSpPr>
          <p:nvPr>
            <p:ph idx="1"/>
          </p:nvPr>
        </p:nvSpPr>
        <p:spPr>
          <a:xfrm>
            <a:off x="340443" y="1746965"/>
            <a:ext cx="3104560" cy="3625606"/>
          </a:xfrm>
        </p:spPr>
        <p:txBody>
          <a:bodyPr/>
          <a:lstStyle/>
          <a:p>
            <a:pPr indent="0">
              <a:buNone/>
              <a:tabLst>
                <a:tab pos="1371600" algn="l"/>
                <a:tab pos="1771650" algn="l"/>
                <a:tab pos="2514600" algn="l"/>
              </a:tabLst>
            </a:pPr>
            <a:r>
              <a:rPr lang="en-US" altLang="en-US" dirty="0"/>
              <a:t>IEEE 802 is a family of standards for LANs, which defines an LLC and several MAC sublayers</a:t>
            </a:r>
          </a:p>
        </p:txBody>
      </p:sp>
      <p:sp>
        <p:nvSpPr>
          <p:cNvPr id="5" name="Espaço Reservado para Número de Slide 4">
            <a:extLst>
              <a:ext uri="{FF2B5EF4-FFF2-40B4-BE49-F238E27FC236}">
                <a16:creationId xmlns:a16="http://schemas.microsoft.com/office/drawing/2014/main" id="{E4B25B98-54DB-4D44-808E-08E443D0AAA7}"/>
              </a:ext>
            </a:extLst>
          </p:cNvPr>
          <p:cNvSpPr>
            <a:spLocks noGrp="1"/>
          </p:cNvSpPr>
          <p:nvPr>
            <p:ph type="sldNum" sz="quarter" idx="4294967295"/>
          </p:nvPr>
        </p:nvSpPr>
        <p:spPr bwMode="auto">
          <a:xfrm>
            <a:off x="10287000" y="64770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7" rIns="91433" bIns="45717" numCol="1" anchor="t" anchorCtr="0" compatLnSpc="1">
            <a:prstTxWarp prst="textNoShape">
              <a:avLst/>
            </a:prstTxWarp>
          </a:bodyPr>
          <a:lstStyle>
            <a:defPPr>
              <a:defRPr lang="en-US"/>
            </a:defPPr>
            <a:lvl1pPr algn="r" rtl="0" eaLnBrk="0" fontAlgn="base" hangingPunct="0">
              <a:spcBef>
                <a:spcPct val="0"/>
              </a:spcBef>
              <a:spcAft>
                <a:spcPct val="0"/>
              </a:spcAft>
              <a:buFontTx/>
              <a:buNone/>
              <a:defRPr sz="1400" kern="1200">
                <a:solidFill>
                  <a:schemeClr val="tx1"/>
                </a:solidFill>
                <a:latin typeface="Times New Roman" panose="02020603050405020304" pitchFamily="18" charset="0"/>
                <a:ea typeface="+mn-ea"/>
                <a:cs typeface="+mn-cs"/>
              </a:defRPr>
            </a:lvl1pPr>
            <a:lvl2pPr marL="457200" algn="l" rtl="0" eaLnBrk="0" fontAlgn="base" hangingPunct="0">
              <a:spcBef>
                <a:spcPts val="1000"/>
              </a:spcBef>
              <a:spcAft>
                <a:spcPts val="1000"/>
              </a:spcAft>
              <a:buChar char="•"/>
              <a:defRPr sz="2400" kern="1200">
                <a:solidFill>
                  <a:srgbClr val="000000"/>
                </a:solidFill>
                <a:latin typeface="Times" panose="02020603050405020304" pitchFamily="18" charset="0"/>
                <a:ea typeface="+mn-ea"/>
                <a:cs typeface="+mn-cs"/>
              </a:defRPr>
            </a:lvl2pPr>
            <a:lvl3pPr marL="914400" algn="l" rtl="0" eaLnBrk="0" fontAlgn="base" hangingPunct="0">
              <a:spcBef>
                <a:spcPts val="1000"/>
              </a:spcBef>
              <a:spcAft>
                <a:spcPts val="1000"/>
              </a:spcAft>
              <a:buChar char="•"/>
              <a:defRPr sz="2400" kern="1200">
                <a:solidFill>
                  <a:srgbClr val="000000"/>
                </a:solidFill>
                <a:latin typeface="Times" panose="02020603050405020304" pitchFamily="18" charset="0"/>
                <a:ea typeface="+mn-ea"/>
                <a:cs typeface="+mn-cs"/>
              </a:defRPr>
            </a:lvl3pPr>
            <a:lvl4pPr marL="1371600" algn="l" rtl="0" eaLnBrk="0" fontAlgn="base" hangingPunct="0">
              <a:spcBef>
                <a:spcPts val="1000"/>
              </a:spcBef>
              <a:spcAft>
                <a:spcPts val="1000"/>
              </a:spcAft>
              <a:buChar char="•"/>
              <a:defRPr sz="2400" kern="1200">
                <a:solidFill>
                  <a:srgbClr val="000000"/>
                </a:solidFill>
                <a:latin typeface="Times" panose="02020603050405020304" pitchFamily="18" charset="0"/>
                <a:ea typeface="+mn-ea"/>
                <a:cs typeface="+mn-cs"/>
              </a:defRPr>
            </a:lvl4pPr>
            <a:lvl5pPr marL="1828800" algn="l" rtl="0" eaLnBrk="0" fontAlgn="base" hangingPunct="0">
              <a:spcBef>
                <a:spcPts val="1000"/>
              </a:spcBef>
              <a:spcAft>
                <a:spcPts val="1000"/>
              </a:spcAft>
              <a:buChar char="•"/>
              <a:defRPr sz="2400" kern="1200">
                <a:solidFill>
                  <a:srgbClr val="000000"/>
                </a:solidFill>
                <a:latin typeface="Times" panose="02020603050405020304" pitchFamily="18" charset="0"/>
                <a:ea typeface="+mn-ea"/>
                <a:cs typeface="+mn-cs"/>
              </a:defRPr>
            </a:lvl5pPr>
            <a:lvl6pPr marL="2286000" algn="l" defTabSz="914400" rtl="0" eaLnBrk="1" latinLnBrk="0" hangingPunct="1">
              <a:defRPr sz="2400" kern="1200">
                <a:solidFill>
                  <a:srgbClr val="000000"/>
                </a:solidFill>
                <a:latin typeface="Times" panose="02020603050405020304" pitchFamily="18" charset="0"/>
                <a:ea typeface="+mn-ea"/>
                <a:cs typeface="+mn-cs"/>
              </a:defRPr>
            </a:lvl6pPr>
            <a:lvl7pPr marL="2743200" algn="l" defTabSz="914400" rtl="0" eaLnBrk="1" latinLnBrk="0" hangingPunct="1">
              <a:defRPr sz="2400" kern="1200">
                <a:solidFill>
                  <a:srgbClr val="000000"/>
                </a:solidFill>
                <a:latin typeface="Times" panose="02020603050405020304" pitchFamily="18" charset="0"/>
                <a:ea typeface="+mn-ea"/>
                <a:cs typeface="+mn-cs"/>
              </a:defRPr>
            </a:lvl7pPr>
            <a:lvl8pPr marL="3200400" algn="l" defTabSz="914400" rtl="0" eaLnBrk="1" latinLnBrk="0" hangingPunct="1">
              <a:defRPr sz="2400" kern="1200">
                <a:solidFill>
                  <a:srgbClr val="000000"/>
                </a:solidFill>
                <a:latin typeface="Times" panose="02020603050405020304" pitchFamily="18" charset="0"/>
                <a:ea typeface="+mn-ea"/>
                <a:cs typeface="+mn-cs"/>
              </a:defRPr>
            </a:lvl8pPr>
            <a:lvl9pPr marL="3657600" algn="l" defTabSz="914400" rtl="0" eaLnBrk="1" latinLnBrk="0" hangingPunct="1">
              <a:defRPr sz="2400" kern="1200">
                <a:solidFill>
                  <a:srgbClr val="000000"/>
                </a:solidFill>
                <a:latin typeface="Times" panose="02020603050405020304" pitchFamily="18" charset="0"/>
                <a:ea typeface="+mn-ea"/>
                <a:cs typeface="+mn-cs"/>
              </a:defRPr>
            </a:lvl9pPr>
          </a:lstStyle>
          <a:p>
            <a:fld id="{75288E51-1683-490A-941B-CCDBE39A48FF}" type="slidenum">
              <a:rPr lang="en-US" altLang="en-US" smtClean="0"/>
              <a:pPr/>
              <a:t>29</a:t>
            </a:fld>
            <a:endParaRPr lang="en-US" altLang="en-US"/>
          </a:p>
        </p:txBody>
      </p:sp>
      <p:graphicFrame>
        <p:nvGraphicFramePr>
          <p:cNvPr id="65540" name="Object 4">
            <a:extLst>
              <a:ext uri="{FF2B5EF4-FFF2-40B4-BE49-F238E27FC236}">
                <a16:creationId xmlns:a16="http://schemas.microsoft.com/office/drawing/2014/main" id="{F4B232E6-610B-4FFB-BE49-C77B4CB9E7B2}"/>
              </a:ext>
            </a:extLst>
          </p:cNvPr>
          <p:cNvGraphicFramePr>
            <a:graphicFrameLocks noChangeAspect="1"/>
          </p:cNvGraphicFramePr>
          <p:nvPr/>
        </p:nvGraphicFramePr>
        <p:xfrm>
          <a:off x="3668712" y="1353605"/>
          <a:ext cx="7799388" cy="3784600"/>
        </p:xfrm>
        <a:graphic>
          <a:graphicData uri="http://schemas.openxmlformats.org/presentationml/2006/ole">
            <mc:AlternateContent xmlns:mc="http://schemas.openxmlformats.org/markup-compatibility/2006">
              <mc:Choice xmlns:v="urn:schemas-microsoft-com:vml" Requires="v">
                <p:oleObj name="VISIO" r:id="rId2" imgW="8282520" imgH="4019760" progId="Visio.Drawing.4">
                  <p:embed/>
                </p:oleObj>
              </mc:Choice>
              <mc:Fallback>
                <p:oleObj name="VISIO" r:id="rId2" imgW="8282520" imgH="4019760" progId="Visio.Drawing.4">
                  <p:embed/>
                  <p:pic>
                    <p:nvPicPr>
                      <p:cNvPr id="65540" name="Object 4">
                        <a:extLst>
                          <a:ext uri="{FF2B5EF4-FFF2-40B4-BE49-F238E27FC236}">
                            <a16:creationId xmlns:a16="http://schemas.microsoft.com/office/drawing/2014/main" id="{F4B232E6-610B-4FFB-BE49-C77B4CB9E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712" y="1353605"/>
                        <a:ext cx="7799388"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39242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ee the source image">
            <a:extLst>
              <a:ext uri="{FF2B5EF4-FFF2-40B4-BE49-F238E27FC236}">
                <a16:creationId xmlns:a16="http://schemas.microsoft.com/office/drawing/2014/main" id="{D8FB86D2-BFA2-43CE-9972-9A8CFC09D2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36" r="1285" b="-2"/>
          <a:stretch/>
        </p:blipFill>
        <p:spPr bwMode="auto">
          <a:xfrm>
            <a:off x="4476307" y="595421"/>
            <a:ext cx="7715693" cy="565843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sp>
        <p:nvSpPr>
          <p:cNvPr id="7" name="Título 6">
            <a:extLst>
              <a:ext uri="{FF2B5EF4-FFF2-40B4-BE49-F238E27FC236}">
                <a16:creationId xmlns:a16="http://schemas.microsoft.com/office/drawing/2014/main" id="{1B0DB2BC-4CA0-4E79-9D3D-26BF96C3F2D9}"/>
              </a:ext>
            </a:extLst>
          </p:cNvPr>
          <p:cNvSpPr>
            <a:spLocks noGrp="1"/>
          </p:cNvSpPr>
          <p:nvPr>
            <p:ph type="title"/>
          </p:nvPr>
        </p:nvSpPr>
        <p:spPr>
          <a:xfrm>
            <a:off x="804788" y="934332"/>
            <a:ext cx="4799599" cy="2383844"/>
          </a:xfrm>
        </p:spPr>
        <p:txBody>
          <a:bodyPr vert="horz" lIns="91440" tIns="45720" rIns="91440" bIns="45720" rtlCol="0" anchor="t">
            <a:normAutofit/>
          </a:bodyPr>
          <a:lstStyle/>
          <a:p>
            <a:r>
              <a:rPr lang="en-US" sz="6600" dirty="0">
                <a:latin typeface="+mj-lt"/>
              </a:rPr>
              <a:t>Attention!!!!</a:t>
            </a:r>
          </a:p>
        </p:txBody>
      </p:sp>
      <p:sp>
        <p:nvSpPr>
          <p:cNvPr id="5" name="Espaço Reservado para Conteúdo 4">
            <a:extLst>
              <a:ext uri="{FF2B5EF4-FFF2-40B4-BE49-F238E27FC236}">
                <a16:creationId xmlns:a16="http://schemas.microsoft.com/office/drawing/2014/main" id="{75B464F9-9559-464C-A5EB-205F8CEC061B}"/>
              </a:ext>
            </a:extLst>
          </p:cNvPr>
          <p:cNvSpPr>
            <a:spLocks noGrp="1"/>
          </p:cNvSpPr>
          <p:nvPr>
            <p:ph idx="1"/>
          </p:nvPr>
        </p:nvSpPr>
        <p:spPr>
          <a:xfrm>
            <a:off x="493000" y="2242802"/>
            <a:ext cx="4875413" cy="4349968"/>
          </a:xfrm>
        </p:spPr>
        <p:txBody>
          <a:bodyPr vert="horz" lIns="91440" tIns="45720" rIns="91440" bIns="45720" rtlCol="0" anchor="t">
            <a:normAutofit/>
          </a:bodyPr>
          <a:lstStyle/>
          <a:p>
            <a:pPr>
              <a:buFont typeface="Wingdings" panose="05000000000000000000" pitchFamily="2" charset="2"/>
              <a:buChar char="ü"/>
            </a:pPr>
            <a:r>
              <a:rPr lang="en-US" sz="3200" dirty="0"/>
              <a:t>It is not an introduction course; it is a review course.</a:t>
            </a:r>
          </a:p>
          <a:p>
            <a:pPr>
              <a:buFont typeface="Wingdings" panose="05000000000000000000" pitchFamily="2" charset="2"/>
              <a:buChar char="ü"/>
            </a:pPr>
            <a:r>
              <a:rPr lang="en-US" sz="3200" dirty="0"/>
              <a:t>It is expected that students have background in the networking and operational system.</a:t>
            </a:r>
          </a:p>
        </p:txBody>
      </p:sp>
    </p:spTree>
    <p:extLst>
      <p:ext uri="{BB962C8B-B14F-4D97-AF65-F5344CB8AC3E}">
        <p14:creationId xmlns:p14="http://schemas.microsoft.com/office/powerpoint/2010/main" val="1918704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8ECED-1CF0-4961-93A0-77EB30CA55C5}"/>
              </a:ext>
            </a:extLst>
          </p:cNvPr>
          <p:cNvSpPr>
            <a:spLocks noGrp="1"/>
          </p:cNvSpPr>
          <p:nvPr>
            <p:ph type="title"/>
          </p:nvPr>
        </p:nvSpPr>
        <p:spPr>
          <a:xfrm>
            <a:off x="415412" y="79989"/>
            <a:ext cx="10515600" cy="1325563"/>
          </a:xfrm>
        </p:spPr>
        <p:txBody>
          <a:bodyPr/>
          <a:lstStyle/>
          <a:p>
            <a:r>
              <a:rPr lang="en-US" altLang="en-US" dirty="0"/>
              <a:t>IEEE 802.2/802.3</a:t>
            </a:r>
            <a:endParaRPr lang="en-US" dirty="0"/>
          </a:p>
        </p:txBody>
      </p:sp>
      <p:pic>
        <p:nvPicPr>
          <p:cNvPr id="5" name="Imagem 4">
            <a:extLst>
              <a:ext uri="{FF2B5EF4-FFF2-40B4-BE49-F238E27FC236}">
                <a16:creationId xmlns:a16="http://schemas.microsoft.com/office/drawing/2014/main" id="{9C6660D2-C015-4AB3-B73D-748518BF3F81}"/>
              </a:ext>
            </a:extLst>
          </p:cNvPr>
          <p:cNvPicPr>
            <a:picLocks noChangeAspect="1"/>
          </p:cNvPicPr>
          <p:nvPr/>
        </p:nvPicPr>
        <p:blipFill>
          <a:blip r:embed="rId2"/>
          <a:stretch>
            <a:fillRect/>
          </a:stretch>
        </p:blipFill>
        <p:spPr>
          <a:xfrm>
            <a:off x="2402265" y="585453"/>
            <a:ext cx="9062147" cy="5067969"/>
          </a:xfrm>
          <a:prstGeom prst="rect">
            <a:avLst/>
          </a:prstGeom>
        </p:spPr>
      </p:pic>
    </p:spTree>
    <p:extLst>
      <p:ext uri="{BB962C8B-B14F-4D97-AF65-F5344CB8AC3E}">
        <p14:creationId xmlns:p14="http://schemas.microsoft.com/office/powerpoint/2010/main" val="800131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CB8E1E-EFB9-477A-93E3-363E61FFB951}"/>
              </a:ext>
            </a:extLst>
          </p:cNvPr>
          <p:cNvSpPr>
            <a:spLocks noGrp="1"/>
          </p:cNvSpPr>
          <p:nvPr>
            <p:ph type="title"/>
          </p:nvPr>
        </p:nvSpPr>
        <p:spPr>
          <a:xfrm>
            <a:off x="1044678" y="2024779"/>
            <a:ext cx="5542935" cy="1325563"/>
          </a:xfrm>
        </p:spPr>
        <p:txBody>
          <a:bodyPr/>
          <a:lstStyle/>
          <a:p>
            <a:r>
              <a:rPr lang="en-US" dirty="0"/>
              <a:t>Internet Layer</a:t>
            </a:r>
          </a:p>
        </p:txBody>
      </p:sp>
      <p:pic>
        <p:nvPicPr>
          <p:cNvPr id="4098" name="Picture 2" descr="See the source image">
            <a:extLst>
              <a:ext uri="{FF2B5EF4-FFF2-40B4-BE49-F238E27FC236}">
                <a16:creationId xmlns:a16="http://schemas.microsoft.com/office/drawing/2014/main" id="{868A2918-C219-4650-A5EE-525DFE80C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20"/>
          <a:stretch/>
        </p:blipFill>
        <p:spPr bwMode="auto">
          <a:xfrm>
            <a:off x="5747876" y="699293"/>
            <a:ext cx="6048375" cy="5083432"/>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E52AA170-9454-4A5B-A210-9A55320FEAAE}"/>
              </a:ext>
            </a:extLst>
          </p:cNvPr>
          <p:cNvSpPr/>
          <p:nvPr/>
        </p:nvSpPr>
        <p:spPr>
          <a:xfrm>
            <a:off x="5653549" y="4001729"/>
            <a:ext cx="6459793" cy="7920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ipse 3">
            <a:extLst>
              <a:ext uri="{FF2B5EF4-FFF2-40B4-BE49-F238E27FC236}">
                <a16:creationId xmlns:a16="http://schemas.microsoft.com/office/drawing/2014/main" id="{02FD7A0C-A7A9-4099-811F-EB6B58DEAB9B}"/>
              </a:ext>
            </a:extLst>
          </p:cNvPr>
          <p:cNvSpPr/>
          <p:nvPr/>
        </p:nvSpPr>
        <p:spPr>
          <a:xfrm>
            <a:off x="9212826" y="4237703"/>
            <a:ext cx="471948" cy="334297"/>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565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AE72-3240-43D4-A710-BA84BFD9E3E4}"/>
              </a:ext>
            </a:extLst>
          </p:cNvPr>
          <p:cNvSpPr>
            <a:spLocks noGrp="1"/>
          </p:cNvSpPr>
          <p:nvPr>
            <p:ph type="title"/>
          </p:nvPr>
        </p:nvSpPr>
        <p:spPr>
          <a:xfrm>
            <a:off x="523567" y="80746"/>
            <a:ext cx="10515600" cy="1325563"/>
          </a:xfrm>
        </p:spPr>
        <p:txBody>
          <a:bodyPr/>
          <a:lstStyle/>
          <a:p>
            <a:r>
              <a:rPr lang="en-US" dirty="0"/>
              <a:t>Internet Protocol (IP)</a:t>
            </a:r>
          </a:p>
        </p:txBody>
      </p:sp>
      <p:sp>
        <p:nvSpPr>
          <p:cNvPr id="3" name="Espaço Reservado para Conteúdo 2">
            <a:extLst>
              <a:ext uri="{FF2B5EF4-FFF2-40B4-BE49-F238E27FC236}">
                <a16:creationId xmlns:a16="http://schemas.microsoft.com/office/drawing/2014/main" id="{EEB2D188-49DA-4D14-AB7F-AAD2457CA6C0}"/>
              </a:ext>
            </a:extLst>
          </p:cNvPr>
          <p:cNvSpPr>
            <a:spLocks noGrp="1"/>
          </p:cNvSpPr>
          <p:nvPr>
            <p:ph idx="1"/>
          </p:nvPr>
        </p:nvSpPr>
        <p:spPr>
          <a:xfrm>
            <a:off x="1005348" y="1334012"/>
            <a:ext cx="10439400" cy="4457188"/>
          </a:xfrm>
        </p:spPr>
        <p:txBody>
          <a:bodyPr>
            <a:normAutofit/>
          </a:bodyPr>
          <a:lstStyle/>
          <a:p>
            <a:r>
              <a:rPr lang="en-US" dirty="0"/>
              <a:t>The Internet Protocol is the heart of TCP/IP. </a:t>
            </a:r>
          </a:p>
          <a:p>
            <a:r>
              <a:rPr lang="en-US" dirty="0"/>
              <a:t>IP provides the </a:t>
            </a:r>
            <a:r>
              <a:rPr lang="en-US" b="1" dirty="0"/>
              <a:t>basic packet delivery service</a:t>
            </a:r>
            <a:r>
              <a:rPr lang="en-US" dirty="0"/>
              <a:t> on which TCP/IP networks are built. </a:t>
            </a:r>
          </a:p>
          <a:p>
            <a:r>
              <a:rPr lang="en-US" dirty="0"/>
              <a:t>Main Functions:</a:t>
            </a:r>
          </a:p>
          <a:p>
            <a:pPr lvl="1"/>
            <a:r>
              <a:rPr lang="en-US" dirty="0"/>
              <a:t>Defining the datagram, which is the </a:t>
            </a:r>
            <a:r>
              <a:rPr lang="en-US" b="1" dirty="0"/>
              <a:t>basic unit of transmission</a:t>
            </a:r>
            <a:r>
              <a:rPr lang="en-US" dirty="0"/>
              <a:t> on the Internet</a:t>
            </a:r>
          </a:p>
          <a:p>
            <a:pPr lvl="1"/>
            <a:r>
              <a:rPr lang="en-US" dirty="0"/>
              <a:t>Defining the Internet </a:t>
            </a:r>
            <a:r>
              <a:rPr lang="en-US" b="1" dirty="0"/>
              <a:t>addressing scheme</a:t>
            </a:r>
          </a:p>
          <a:p>
            <a:pPr lvl="1"/>
            <a:r>
              <a:rPr lang="en-US" b="1" dirty="0"/>
              <a:t>Moving data between</a:t>
            </a:r>
            <a:r>
              <a:rPr lang="en-US" dirty="0"/>
              <a:t> the Network Access Layer and the Transport Layer</a:t>
            </a:r>
          </a:p>
          <a:p>
            <a:pPr lvl="1"/>
            <a:r>
              <a:rPr lang="en-US" b="1" dirty="0"/>
              <a:t>Routing</a:t>
            </a:r>
            <a:r>
              <a:rPr lang="en-US" dirty="0"/>
              <a:t> datagrams to remote hosts</a:t>
            </a:r>
          </a:p>
          <a:p>
            <a:pPr lvl="1"/>
            <a:r>
              <a:rPr lang="en-US" dirty="0"/>
              <a:t>Performing </a:t>
            </a:r>
            <a:r>
              <a:rPr lang="en-US" b="1" dirty="0"/>
              <a:t>fragmentation and re-assembly</a:t>
            </a:r>
            <a:r>
              <a:rPr lang="en-US" dirty="0"/>
              <a:t> of datagrams</a:t>
            </a:r>
          </a:p>
        </p:txBody>
      </p:sp>
    </p:spTree>
    <p:extLst>
      <p:ext uri="{BB962C8B-B14F-4D97-AF65-F5344CB8AC3E}">
        <p14:creationId xmlns:p14="http://schemas.microsoft.com/office/powerpoint/2010/main" val="3010107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18316"/>
            <a:ext cx="10515600" cy="1325563"/>
          </a:xfrm>
        </p:spPr>
        <p:txBody>
          <a:bodyPr/>
          <a:lstStyle/>
          <a:p>
            <a:r>
              <a:rPr lang="en-US" dirty="0"/>
              <a:t>IP Addressing</a:t>
            </a:r>
          </a:p>
        </p:txBody>
      </p:sp>
      <p:sp>
        <p:nvSpPr>
          <p:cNvPr id="3" name="Slide Number Placeholder 2"/>
          <p:cNvSpPr>
            <a:spLocks noGrp="1"/>
          </p:cNvSpPr>
          <p:nvPr>
            <p:ph type="sldNum" sz="quarter" idx="12"/>
          </p:nvPr>
        </p:nvSpPr>
        <p:spPr>
          <a:xfrm>
            <a:off x="0" y="1256270"/>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33</a:t>
            </a:fld>
            <a:endParaRPr lang="en-US" dirty="0"/>
          </a:p>
        </p:txBody>
      </p:sp>
      <p:sp>
        <p:nvSpPr>
          <p:cNvPr id="4" name="Content Placeholder 3"/>
          <p:cNvSpPr>
            <a:spLocks noGrp="1"/>
          </p:cNvSpPr>
          <p:nvPr>
            <p:ph sz="quarter" idx="1"/>
          </p:nvPr>
        </p:nvSpPr>
        <p:spPr>
          <a:xfrm>
            <a:off x="1309751" y="1114364"/>
            <a:ext cx="8839200" cy="2127738"/>
          </a:xfrm>
        </p:spPr>
        <p:txBody>
          <a:bodyPr/>
          <a:lstStyle/>
          <a:p>
            <a:r>
              <a:rPr lang="en-US" dirty="0"/>
              <a:t>IPv4: 32-bit addresses</a:t>
            </a:r>
          </a:p>
          <a:p>
            <a:pPr lvl="1"/>
            <a:r>
              <a:rPr lang="en-US" dirty="0"/>
              <a:t>Usually written in dotted notation, e.g. 192.168.21.76</a:t>
            </a:r>
          </a:p>
          <a:p>
            <a:pPr lvl="1"/>
            <a:r>
              <a:rPr lang="en-US" dirty="0"/>
              <a:t>Each number is a byte</a:t>
            </a:r>
          </a:p>
        </p:txBody>
      </p:sp>
      <p:sp>
        <p:nvSpPr>
          <p:cNvPr id="5" name="Rectangle 4"/>
          <p:cNvSpPr/>
          <p:nvPr/>
        </p:nvSpPr>
        <p:spPr>
          <a:xfrm>
            <a:off x="3129261" y="4274183"/>
            <a:ext cx="1714918"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11000000</a:t>
            </a:r>
          </a:p>
        </p:txBody>
      </p:sp>
      <p:sp>
        <p:nvSpPr>
          <p:cNvPr id="6" name="Rectangle 5"/>
          <p:cNvSpPr/>
          <p:nvPr/>
        </p:nvSpPr>
        <p:spPr>
          <a:xfrm>
            <a:off x="3129261" y="3471152"/>
            <a:ext cx="171491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C0</a:t>
            </a:r>
          </a:p>
        </p:txBody>
      </p:sp>
      <p:sp>
        <p:nvSpPr>
          <p:cNvPr id="7" name="Rectangle 6"/>
          <p:cNvSpPr/>
          <p:nvPr/>
        </p:nvSpPr>
        <p:spPr>
          <a:xfrm>
            <a:off x="3129261" y="2668122"/>
            <a:ext cx="171491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192</a:t>
            </a:r>
          </a:p>
        </p:txBody>
      </p:sp>
      <p:sp>
        <p:nvSpPr>
          <p:cNvPr id="8" name="Rectangle 7"/>
          <p:cNvSpPr/>
          <p:nvPr/>
        </p:nvSpPr>
        <p:spPr>
          <a:xfrm>
            <a:off x="4989880" y="4274181"/>
            <a:ext cx="1714918"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10101000</a:t>
            </a:r>
          </a:p>
        </p:txBody>
      </p:sp>
      <p:sp>
        <p:nvSpPr>
          <p:cNvPr id="9" name="Rectangle 8"/>
          <p:cNvSpPr/>
          <p:nvPr/>
        </p:nvSpPr>
        <p:spPr>
          <a:xfrm>
            <a:off x="4989880" y="3471150"/>
            <a:ext cx="171491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A8</a:t>
            </a:r>
          </a:p>
        </p:txBody>
      </p:sp>
      <p:sp>
        <p:nvSpPr>
          <p:cNvPr id="10" name="Rectangle 9"/>
          <p:cNvSpPr/>
          <p:nvPr/>
        </p:nvSpPr>
        <p:spPr>
          <a:xfrm>
            <a:off x="4989880" y="2668120"/>
            <a:ext cx="171491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168</a:t>
            </a:r>
          </a:p>
        </p:txBody>
      </p:sp>
      <p:sp>
        <p:nvSpPr>
          <p:cNvPr id="11" name="Rectangle 10"/>
          <p:cNvSpPr/>
          <p:nvPr/>
        </p:nvSpPr>
        <p:spPr>
          <a:xfrm>
            <a:off x="6870596" y="4274183"/>
            <a:ext cx="1714918"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00010101</a:t>
            </a:r>
          </a:p>
        </p:txBody>
      </p:sp>
      <p:sp>
        <p:nvSpPr>
          <p:cNvPr id="12" name="Rectangle 11"/>
          <p:cNvSpPr/>
          <p:nvPr/>
        </p:nvSpPr>
        <p:spPr>
          <a:xfrm>
            <a:off x="6870596" y="3471152"/>
            <a:ext cx="171491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13" name="Rectangle 12"/>
          <p:cNvSpPr/>
          <p:nvPr/>
        </p:nvSpPr>
        <p:spPr>
          <a:xfrm>
            <a:off x="6870596" y="2668122"/>
            <a:ext cx="171491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a:t>
            </a:r>
          </a:p>
        </p:txBody>
      </p:sp>
      <p:sp>
        <p:nvSpPr>
          <p:cNvPr id="14" name="Rectangle 13"/>
          <p:cNvSpPr/>
          <p:nvPr/>
        </p:nvSpPr>
        <p:spPr>
          <a:xfrm>
            <a:off x="8737914" y="4274180"/>
            <a:ext cx="1714918"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01001100</a:t>
            </a:r>
          </a:p>
        </p:txBody>
      </p:sp>
      <p:sp>
        <p:nvSpPr>
          <p:cNvPr id="15" name="Rectangle 14"/>
          <p:cNvSpPr/>
          <p:nvPr/>
        </p:nvSpPr>
        <p:spPr>
          <a:xfrm>
            <a:off x="8737914" y="3471149"/>
            <a:ext cx="171491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4C</a:t>
            </a:r>
          </a:p>
        </p:txBody>
      </p:sp>
      <p:sp>
        <p:nvSpPr>
          <p:cNvPr id="16" name="Rectangle 15"/>
          <p:cNvSpPr/>
          <p:nvPr/>
        </p:nvSpPr>
        <p:spPr>
          <a:xfrm>
            <a:off x="8737914" y="2668119"/>
            <a:ext cx="171491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76</a:t>
            </a:r>
          </a:p>
        </p:txBody>
      </p:sp>
      <p:sp>
        <p:nvSpPr>
          <p:cNvPr id="17" name="Rectangle 16"/>
          <p:cNvSpPr/>
          <p:nvPr/>
        </p:nvSpPr>
        <p:spPr>
          <a:xfrm>
            <a:off x="1693361" y="2668122"/>
            <a:ext cx="1351127"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Decimal</a:t>
            </a:r>
          </a:p>
        </p:txBody>
      </p:sp>
      <p:sp>
        <p:nvSpPr>
          <p:cNvPr id="18" name="Rectangle 17"/>
          <p:cNvSpPr/>
          <p:nvPr/>
        </p:nvSpPr>
        <p:spPr>
          <a:xfrm>
            <a:off x="1693360" y="3471997"/>
            <a:ext cx="1351127"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Hex</a:t>
            </a:r>
          </a:p>
        </p:txBody>
      </p:sp>
      <p:sp>
        <p:nvSpPr>
          <p:cNvPr id="19" name="Rectangle 18"/>
          <p:cNvSpPr/>
          <p:nvPr/>
        </p:nvSpPr>
        <p:spPr>
          <a:xfrm>
            <a:off x="1693361" y="4274183"/>
            <a:ext cx="1351127"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Binary</a:t>
            </a:r>
          </a:p>
        </p:txBody>
      </p:sp>
      <p:sp>
        <p:nvSpPr>
          <p:cNvPr id="20" name="Rectangle 19"/>
          <p:cNvSpPr/>
          <p:nvPr/>
        </p:nvSpPr>
        <p:spPr>
          <a:xfrm>
            <a:off x="2829815" y="217823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1" name="Rectangle 20"/>
          <p:cNvSpPr/>
          <p:nvPr/>
        </p:nvSpPr>
        <p:spPr>
          <a:xfrm>
            <a:off x="4637199" y="217823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22" name="Rectangle 21"/>
          <p:cNvSpPr/>
          <p:nvPr/>
        </p:nvSpPr>
        <p:spPr>
          <a:xfrm>
            <a:off x="6495109" y="217823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23" name="Rectangle 22"/>
          <p:cNvSpPr/>
          <p:nvPr/>
        </p:nvSpPr>
        <p:spPr>
          <a:xfrm>
            <a:off x="8363294" y="2178234"/>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24" name="Rectangle 23"/>
          <p:cNvSpPr/>
          <p:nvPr/>
        </p:nvSpPr>
        <p:spPr>
          <a:xfrm>
            <a:off x="10153386" y="2178233"/>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26" name="CaixaDeTexto 25">
            <a:extLst>
              <a:ext uri="{FF2B5EF4-FFF2-40B4-BE49-F238E27FC236}">
                <a16:creationId xmlns:a16="http://schemas.microsoft.com/office/drawing/2014/main" id="{5CD77BEF-FA3F-48C3-951D-01B04C80AAB1}"/>
              </a:ext>
            </a:extLst>
          </p:cNvPr>
          <p:cNvSpPr txBox="1"/>
          <p:nvPr/>
        </p:nvSpPr>
        <p:spPr>
          <a:xfrm>
            <a:off x="5954334" y="5321147"/>
            <a:ext cx="6096000" cy="584775"/>
          </a:xfrm>
          <a:prstGeom prst="rect">
            <a:avLst/>
          </a:prstGeom>
          <a:noFill/>
        </p:spPr>
        <p:txBody>
          <a:bodyPr wrap="square">
            <a:spAutoFit/>
          </a:bodyPr>
          <a:lstStyle/>
          <a:p>
            <a:r>
              <a:rPr lang="en-US" sz="1600" i="1" dirty="0"/>
              <a:t>Based on slides from D. </a:t>
            </a:r>
            <a:r>
              <a:rPr lang="en-US" sz="1600" i="1" dirty="0" err="1"/>
              <a:t>Choffnes</a:t>
            </a:r>
            <a:r>
              <a:rPr lang="en-US" sz="1600" i="1" dirty="0"/>
              <a:t> Northeastern U. Revised Fall 2014 by P. Gill</a:t>
            </a:r>
          </a:p>
        </p:txBody>
      </p:sp>
    </p:spTree>
    <p:extLst>
      <p:ext uri="{BB962C8B-B14F-4D97-AF65-F5344CB8AC3E}">
        <p14:creationId xmlns:p14="http://schemas.microsoft.com/office/powerpoint/2010/main" val="3883822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55" y="0"/>
            <a:ext cx="10515600" cy="1325563"/>
          </a:xfrm>
        </p:spPr>
        <p:txBody>
          <a:bodyPr/>
          <a:lstStyle/>
          <a:p>
            <a:r>
              <a:rPr lang="en-US" dirty="0"/>
              <a:t>IP Addressing and Forwarding</a:t>
            </a:r>
          </a:p>
        </p:txBody>
      </p:sp>
      <p:sp>
        <p:nvSpPr>
          <p:cNvPr id="3" name="Slide Number Placeholder 2"/>
          <p:cNvSpPr>
            <a:spLocks noGrp="1"/>
          </p:cNvSpPr>
          <p:nvPr>
            <p:ph type="sldNum" sz="quarter" idx="12"/>
          </p:nvPr>
        </p:nvSpPr>
        <p:spPr>
          <a:xfrm>
            <a:off x="0" y="1256270"/>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34</a:t>
            </a:fld>
            <a:endParaRPr lang="en-US" dirty="0"/>
          </a:p>
        </p:txBody>
      </p:sp>
      <p:sp>
        <p:nvSpPr>
          <p:cNvPr id="4" name="Content Placeholder 3"/>
          <p:cNvSpPr>
            <a:spLocks noGrp="1"/>
          </p:cNvSpPr>
          <p:nvPr>
            <p:ph sz="quarter" idx="1"/>
          </p:nvPr>
        </p:nvSpPr>
        <p:spPr>
          <a:xfrm>
            <a:off x="266700" y="1136214"/>
            <a:ext cx="4127692" cy="4546831"/>
          </a:xfrm>
        </p:spPr>
        <p:txBody>
          <a:bodyPr>
            <a:normAutofit/>
          </a:bodyPr>
          <a:lstStyle/>
          <a:p>
            <a:r>
              <a:rPr lang="en-US" sz="2400" dirty="0"/>
              <a:t>Routing Table Requirements</a:t>
            </a:r>
          </a:p>
          <a:p>
            <a:pPr lvl="1"/>
            <a:r>
              <a:rPr lang="en-US" sz="2000" dirty="0"/>
              <a:t>For every possible IP, give the next hop</a:t>
            </a:r>
          </a:p>
          <a:p>
            <a:pPr lvl="1"/>
            <a:r>
              <a:rPr lang="en-US" sz="2000" dirty="0"/>
              <a:t>But for 32-bit addresses, 2</a:t>
            </a:r>
            <a:r>
              <a:rPr lang="en-US" sz="2000" baseline="30000" dirty="0"/>
              <a:t>32</a:t>
            </a:r>
            <a:r>
              <a:rPr lang="en-US" sz="2000" dirty="0"/>
              <a:t> possibilities!</a:t>
            </a:r>
          </a:p>
          <a:p>
            <a:pPr lvl="1"/>
            <a:r>
              <a:rPr lang="en-US" sz="2000" b="1" dirty="0"/>
              <a:t>Too slow</a:t>
            </a:r>
            <a:r>
              <a:rPr lang="en-US" sz="2000" dirty="0"/>
              <a:t>: 48GE ports and 4x10GE needs 176Gbps bandwidth</a:t>
            </a:r>
            <a:br>
              <a:rPr lang="en-US" sz="2000" dirty="0"/>
            </a:br>
            <a:r>
              <a:rPr lang="en-US" sz="2000" b="1" dirty="0"/>
              <a:t>DRAM</a:t>
            </a:r>
            <a:r>
              <a:rPr lang="en-US" sz="2000" dirty="0"/>
              <a:t>: ~1-6 </a:t>
            </a:r>
            <a:r>
              <a:rPr lang="en-US" sz="2000" dirty="0" err="1"/>
              <a:t>Gbps</a:t>
            </a:r>
            <a:r>
              <a:rPr lang="en-US" sz="2000" dirty="0"/>
              <a:t>; </a:t>
            </a:r>
            <a:r>
              <a:rPr lang="en-US" sz="2000" b="1" dirty="0"/>
              <a:t>TCAM</a:t>
            </a:r>
            <a:r>
              <a:rPr lang="en-US" sz="2000" dirty="0"/>
              <a:t> is fast, but 400x cost of DRAM</a:t>
            </a:r>
          </a:p>
          <a:p>
            <a:r>
              <a:rPr lang="en-US" sz="2400" dirty="0"/>
              <a:t>Hierarchical address scheme</a:t>
            </a:r>
          </a:p>
          <a:p>
            <a:pPr lvl="1"/>
            <a:r>
              <a:rPr lang="en-US" sz="2000" dirty="0"/>
              <a:t>Separate the address into a network and a host</a:t>
            </a:r>
          </a:p>
        </p:txBody>
      </p:sp>
      <p:sp>
        <p:nvSpPr>
          <p:cNvPr id="5" name="Rectangle 4"/>
          <p:cNvSpPr/>
          <p:nvPr/>
        </p:nvSpPr>
        <p:spPr>
          <a:xfrm>
            <a:off x="8393592" y="1822508"/>
            <a:ext cx="171491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6" name="Rectangle 5"/>
          <p:cNvSpPr/>
          <p:nvPr/>
        </p:nvSpPr>
        <p:spPr>
          <a:xfrm>
            <a:off x="6678674" y="1822508"/>
            <a:ext cx="171491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Network</a:t>
            </a:r>
          </a:p>
        </p:txBody>
      </p:sp>
      <p:sp>
        <p:nvSpPr>
          <p:cNvPr id="7" name="Rectangle 6"/>
          <p:cNvSpPr/>
          <p:nvPr/>
        </p:nvSpPr>
        <p:spPr>
          <a:xfrm>
            <a:off x="5963074" y="1822508"/>
            <a:ext cx="715600"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Pfx</a:t>
            </a:r>
            <a:endParaRPr lang="en-US" sz="2400" dirty="0"/>
          </a:p>
        </p:txBody>
      </p:sp>
      <p:sp>
        <p:nvSpPr>
          <p:cNvPr id="8" name="Rectangle 7"/>
          <p:cNvSpPr/>
          <p:nvPr/>
        </p:nvSpPr>
        <p:spPr>
          <a:xfrm>
            <a:off x="5663628" y="1325563"/>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9" name="Rectangle 8"/>
          <p:cNvSpPr/>
          <p:nvPr/>
        </p:nvSpPr>
        <p:spPr>
          <a:xfrm>
            <a:off x="9809063" y="1325563"/>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grpSp>
        <p:nvGrpSpPr>
          <p:cNvPr id="10" name="Group 9"/>
          <p:cNvGrpSpPr/>
          <p:nvPr/>
        </p:nvGrpSpPr>
        <p:grpSpPr>
          <a:xfrm flipH="1">
            <a:off x="5043065" y="2739382"/>
            <a:ext cx="2178028" cy="954107"/>
            <a:chOff x="1219204" y="4876799"/>
            <a:chExt cx="5227799" cy="1384995"/>
          </a:xfrm>
        </p:grpSpPr>
        <p:sp>
          <p:nvSpPr>
            <p:cNvPr id="11" name="Rectangular Callout 10"/>
            <p:cNvSpPr/>
            <p:nvPr/>
          </p:nvSpPr>
          <p:spPr>
            <a:xfrm>
              <a:off x="1265401" y="4876799"/>
              <a:ext cx="5181602" cy="1384995"/>
            </a:xfrm>
            <a:prstGeom prst="wedgeRectCallout">
              <a:avLst>
                <a:gd name="adj1" fmla="val -41847"/>
                <a:gd name="adj2" fmla="val -89419"/>
              </a:avLst>
            </a:prstGeom>
            <a:solidFill>
              <a:srgbClr val="DA1F28"/>
            </a:solidFill>
            <a:ln w="38100" cap="flat" cmpd="sng" algn="ctr">
              <a:solidFill>
                <a:srgbClr val="DA1F28">
                  <a:lumMod val="50000"/>
                </a:srgbClr>
              </a:solidFill>
              <a:prstDash val="solid"/>
            </a:ln>
            <a:effectLst/>
          </p:spPr>
          <p:txBody>
            <a:bodyPr rtlCol="0" anchor="ctr"/>
            <a:lstStyle/>
            <a:p>
              <a:pPr algn="ctr">
                <a:defRPr/>
              </a:pPr>
              <a:endParaRPr lang="en-US" kern="0">
                <a:solidFill>
                  <a:sysClr val="window" lastClr="FFFFFF"/>
                </a:solidFill>
                <a:latin typeface="Tw Cen MT"/>
              </a:endParaRPr>
            </a:p>
          </p:txBody>
        </p:sp>
        <p:sp>
          <p:nvSpPr>
            <p:cNvPr id="12" name="TextBox 11"/>
            <p:cNvSpPr txBox="1"/>
            <p:nvPr/>
          </p:nvSpPr>
          <p:spPr>
            <a:xfrm>
              <a:off x="1219204" y="4876799"/>
              <a:ext cx="5181601" cy="1384995"/>
            </a:xfrm>
            <a:prstGeom prst="rect">
              <a:avLst/>
            </a:prstGeom>
            <a:noFill/>
          </p:spPr>
          <p:txBody>
            <a:bodyPr wrap="square" rtlCol="0">
              <a:spAutoFit/>
            </a:bodyPr>
            <a:lstStyle/>
            <a:p>
              <a:pPr algn="ctr">
                <a:defRPr/>
              </a:pPr>
              <a:r>
                <a:rPr lang="en-US" sz="2800" kern="0" dirty="0">
                  <a:solidFill>
                    <a:sysClr val="window" lastClr="FFFFFF"/>
                  </a:solidFill>
                </a:rPr>
                <a:t>Known by </a:t>
              </a:r>
              <a:r>
                <a:rPr lang="en-US" sz="2800" b="1" kern="0" dirty="0">
                  <a:solidFill>
                    <a:sysClr val="window" lastClr="FFFFFF"/>
                  </a:solidFill>
                </a:rPr>
                <a:t>all</a:t>
              </a:r>
              <a:r>
                <a:rPr lang="en-US" sz="2800" kern="0" dirty="0">
                  <a:solidFill>
                    <a:sysClr val="window" lastClr="FFFFFF"/>
                  </a:solidFill>
                </a:rPr>
                <a:t> routers</a:t>
              </a:r>
            </a:p>
          </p:txBody>
        </p:sp>
      </p:grpSp>
      <p:grpSp>
        <p:nvGrpSpPr>
          <p:cNvPr id="13" name="Group 12"/>
          <p:cNvGrpSpPr/>
          <p:nvPr/>
        </p:nvGrpSpPr>
        <p:grpSpPr>
          <a:xfrm flipH="1">
            <a:off x="8932748" y="2739381"/>
            <a:ext cx="2735653" cy="954107"/>
            <a:chOff x="1219204" y="4876799"/>
            <a:chExt cx="5227799" cy="1384995"/>
          </a:xfrm>
        </p:grpSpPr>
        <p:sp>
          <p:nvSpPr>
            <p:cNvPr id="14" name="Rectangular Callout 13"/>
            <p:cNvSpPr/>
            <p:nvPr/>
          </p:nvSpPr>
          <p:spPr>
            <a:xfrm>
              <a:off x="1265400" y="4876799"/>
              <a:ext cx="5181603" cy="1384995"/>
            </a:xfrm>
            <a:prstGeom prst="wedgeRectCallout">
              <a:avLst>
                <a:gd name="adj1" fmla="val 40162"/>
                <a:gd name="adj2" fmla="val -92686"/>
              </a:avLst>
            </a:prstGeom>
            <a:solidFill>
              <a:srgbClr val="DA1F28"/>
            </a:solidFill>
            <a:ln w="38100" cap="flat" cmpd="sng" algn="ctr">
              <a:solidFill>
                <a:srgbClr val="DA1F28">
                  <a:lumMod val="50000"/>
                </a:srgbClr>
              </a:solidFill>
              <a:prstDash val="solid"/>
            </a:ln>
            <a:effectLst/>
          </p:spPr>
          <p:txBody>
            <a:bodyPr rtlCol="0" anchor="ctr"/>
            <a:lstStyle/>
            <a:p>
              <a:pPr algn="ctr">
                <a:defRPr/>
              </a:pPr>
              <a:endParaRPr lang="en-US" kern="0">
                <a:solidFill>
                  <a:sysClr val="window" lastClr="FFFFFF"/>
                </a:solidFill>
                <a:latin typeface="Tw Cen MT"/>
              </a:endParaRPr>
            </a:p>
          </p:txBody>
        </p:sp>
        <p:sp>
          <p:nvSpPr>
            <p:cNvPr id="15" name="TextBox 14"/>
            <p:cNvSpPr txBox="1"/>
            <p:nvPr/>
          </p:nvSpPr>
          <p:spPr>
            <a:xfrm>
              <a:off x="1219204" y="4876799"/>
              <a:ext cx="5181603" cy="1384995"/>
            </a:xfrm>
            <a:prstGeom prst="rect">
              <a:avLst/>
            </a:prstGeom>
            <a:noFill/>
          </p:spPr>
          <p:txBody>
            <a:bodyPr wrap="square" rtlCol="0">
              <a:spAutoFit/>
            </a:bodyPr>
            <a:lstStyle/>
            <a:p>
              <a:pPr algn="ctr">
                <a:defRPr/>
              </a:pPr>
              <a:r>
                <a:rPr lang="en-US" sz="2800" kern="0" dirty="0">
                  <a:solidFill>
                    <a:sysClr val="window" lastClr="FFFFFF"/>
                  </a:solidFill>
                </a:rPr>
                <a:t>Known by edge (LAN) routers</a:t>
              </a:r>
            </a:p>
          </p:txBody>
        </p:sp>
      </p:grpSp>
      <p:sp>
        <p:nvSpPr>
          <p:cNvPr id="16" name="CaixaDeTexto 15">
            <a:extLst>
              <a:ext uri="{FF2B5EF4-FFF2-40B4-BE49-F238E27FC236}">
                <a16:creationId xmlns:a16="http://schemas.microsoft.com/office/drawing/2014/main" id="{E977002F-0EF0-4A48-A0C8-C0E8FDC09F39}"/>
              </a:ext>
            </a:extLst>
          </p:cNvPr>
          <p:cNvSpPr txBox="1"/>
          <p:nvPr/>
        </p:nvSpPr>
        <p:spPr>
          <a:xfrm>
            <a:off x="5963074" y="4947662"/>
            <a:ext cx="6096000" cy="584775"/>
          </a:xfrm>
          <a:prstGeom prst="rect">
            <a:avLst/>
          </a:prstGeom>
          <a:noFill/>
        </p:spPr>
        <p:txBody>
          <a:bodyPr wrap="square">
            <a:spAutoFit/>
          </a:bodyPr>
          <a:lstStyle/>
          <a:p>
            <a:r>
              <a:rPr lang="en-US" sz="1600" i="1" dirty="0"/>
              <a:t>Based on slides from D. </a:t>
            </a:r>
            <a:r>
              <a:rPr lang="en-US" sz="1600" i="1" dirty="0" err="1"/>
              <a:t>Choffnes</a:t>
            </a:r>
            <a:r>
              <a:rPr lang="en-US" sz="1600" i="1" dirty="0"/>
              <a:t> Northeastern U. Revised Fall 2014 by P. Gill</a:t>
            </a:r>
          </a:p>
        </p:txBody>
      </p:sp>
    </p:spTree>
    <p:extLst>
      <p:ext uri="{BB962C8B-B14F-4D97-AF65-F5344CB8AC3E}">
        <p14:creationId xmlns:p14="http://schemas.microsoft.com/office/powerpoint/2010/main" val="213209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anim calcmode="lin" valueType="num">
                                      <p:cBhvr>
                                        <p:cTn id="8"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anim calcmode="lin" valueType="num">
                                      <p:cBhvr>
                                        <p:cTn id="1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anim calcmode="lin" valueType="num">
                                      <p:cBhvr>
                                        <p:cTn id="38" dur="500" fill="hold"/>
                                        <p:tgtEl>
                                          <p:spTgt spid="9"/>
                                        </p:tgtEl>
                                        <p:attrNameLst>
                                          <p:attrName>ppt_x</p:attrName>
                                        </p:attrNameLst>
                                      </p:cBhvr>
                                      <p:tavLst>
                                        <p:tav tm="0">
                                          <p:val>
                                            <p:strVal val="#ppt_x"/>
                                          </p:val>
                                        </p:tav>
                                        <p:tav tm="100000">
                                          <p:val>
                                            <p:strVal val="#ppt_x"/>
                                          </p:val>
                                        </p:tav>
                                      </p:tavLst>
                                    </p:anim>
                                    <p:anim calcmode="lin" valueType="num">
                                      <p:cBhvr>
                                        <p:cTn id="3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anim calcmode="lin" valueType="num">
                                      <p:cBhvr>
                                        <p:cTn id="45" dur="500" fill="hold"/>
                                        <p:tgtEl>
                                          <p:spTgt spid="10"/>
                                        </p:tgtEl>
                                        <p:attrNameLst>
                                          <p:attrName>ppt_x</p:attrName>
                                        </p:attrNameLst>
                                      </p:cBhvr>
                                      <p:tavLst>
                                        <p:tav tm="0">
                                          <p:val>
                                            <p:strVal val="#ppt_x"/>
                                          </p:val>
                                        </p:tav>
                                        <p:tav tm="100000">
                                          <p:val>
                                            <p:strVal val="#ppt_x"/>
                                          </p:val>
                                        </p:tav>
                                      </p:tavLst>
                                    </p:anim>
                                    <p:anim calcmode="lin" valueType="num">
                                      <p:cBhvr>
                                        <p:cTn id="46" dur="500" fill="hold"/>
                                        <p:tgtEl>
                                          <p:spTgt spid="10"/>
                                        </p:tgtEl>
                                        <p:attrNameLst>
                                          <p:attrName>ppt_y</p:attrName>
                                        </p:attrNameLst>
                                      </p:cBhvr>
                                      <p:tavLst>
                                        <p:tav tm="0">
                                          <p:val>
                                            <p:strVal val="#ppt_y+.1"/>
                                          </p:val>
                                        </p:tav>
                                        <p:tav tm="100000">
                                          <p:val>
                                            <p:strVal val="#ppt_y"/>
                                          </p:val>
                                        </p:tav>
                                      </p:tavLst>
                                    </p:anim>
                                  </p:childTnLst>
                                </p:cTn>
                              </p:par>
                            </p:childTnLst>
                          </p:cTn>
                        </p:par>
                        <p:par>
                          <p:cTn id="47" fill="hold">
                            <p:stCondLst>
                              <p:cond delay="500"/>
                            </p:stCondLst>
                            <p:childTnLst>
                              <p:par>
                                <p:cTn id="48" presetID="42" presetClass="entr" presetSubtype="0"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anim calcmode="lin" valueType="num">
                                      <p:cBhvr>
                                        <p:cTn id="51" dur="500" fill="hold"/>
                                        <p:tgtEl>
                                          <p:spTgt spid="13"/>
                                        </p:tgtEl>
                                        <p:attrNameLst>
                                          <p:attrName>ppt_x</p:attrName>
                                        </p:attrNameLst>
                                      </p:cBhvr>
                                      <p:tavLst>
                                        <p:tav tm="0">
                                          <p:val>
                                            <p:strVal val="#ppt_x"/>
                                          </p:val>
                                        </p:tav>
                                        <p:tav tm="100000">
                                          <p:val>
                                            <p:strVal val="#ppt_x"/>
                                          </p:val>
                                        </p:tav>
                                      </p:tavLst>
                                    </p:anim>
                                    <p:anim calcmode="lin" valueType="num">
                                      <p:cBhvr>
                                        <p:cTn id="52"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90" y="-16837"/>
            <a:ext cx="10515600" cy="968915"/>
          </a:xfrm>
        </p:spPr>
        <p:txBody>
          <a:bodyPr/>
          <a:lstStyle/>
          <a:p>
            <a:r>
              <a:rPr lang="en-US" dirty="0"/>
              <a:t>Classes of IP Addresses</a:t>
            </a:r>
          </a:p>
        </p:txBody>
      </p:sp>
      <p:sp>
        <p:nvSpPr>
          <p:cNvPr id="3" name="Slide Number Placeholder 2"/>
          <p:cNvSpPr>
            <a:spLocks noGrp="1"/>
          </p:cNvSpPr>
          <p:nvPr>
            <p:ph type="sldNum" sz="quarter" idx="12"/>
          </p:nvPr>
        </p:nvSpPr>
        <p:spPr>
          <a:xfrm>
            <a:off x="10493031" y="5497571"/>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35</a:t>
            </a:fld>
            <a:endParaRPr lang="en-US" dirty="0"/>
          </a:p>
        </p:txBody>
      </p:sp>
      <p:sp>
        <p:nvSpPr>
          <p:cNvPr id="4" name="Content Placeholder 3"/>
          <p:cNvSpPr>
            <a:spLocks noGrp="1"/>
          </p:cNvSpPr>
          <p:nvPr>
            <p:ph sz="quarter" idx="1"/>
          </p:nvPr>
        </p:nvSpPr>
        <p:spPr>
          <a:xfrm>
            <a:off x="363793" y="1126579"/>
            <a:ext cx="1842978" cy="540327"/>
          </a:xfrm>
        </p:spPr>
        <p:txBody>
          <a:bodyPr/>
          <a:lstStyle/>
          <a:p>
            <a:r>
              <a:rPr lang="en-US" dirty="0"/>
              <a:t>Class A</a:t>
            </a:r>
          </a:p>
        </p:txBody>
      </p:sp>
      <p:sp>
        <p:nvSpPr>
          <p:cNvPr id="5" name="Rectangle 4"/>
          <p:cNvSpPr/>
          <p:nvPr/>
        </p:nvSpPr>
        <p:spPr>
          <a:xfrm>
            <a:off x="3678365" y="1145452"/>
            <a:ext cx="3463766"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6" name="Rectangle 5"/>
          <p:cNvSpPr/>
          <p:nvPr/>
        </p:nvSpPr>
        <p:spPr>
          <a:xfrm>
            <a:off x="2635417" y="1145452"/>
            <a:ext cx="1024905"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Ntwk</a:t>
            </a:r>
            <a:endParaRPr lang="en-US" sz="2400" dirty="0"/>
          </a:p>
        </p:txBody>
      </p:sp>
      <p:sp>
        <p:nvSpPr>
          <p:cNvPr id="7" name="Rectangle 6"/>
          <p:cNvSpPr/>
          <p:nvPr/>
        </p:nvSpPr>
        <p:spPr>
          <a:xfrm>
            <a:off x="2277616" y="1145452"/>
            <a:ext cx="357800"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8" name="Rectangle 7"/>
          <p:cNvSpPr/>
          <p:nvPr/>
        </p:nvSpPr>
        <p:spPr>
          <a:xfrm>
            <a:off x="1978170" y="64850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9" name="Rectangle 8"/>
          <p:cNvSpPr/>
          <p:nvPr/>
        </p:nvSpPr>
        <p:spPr>
          <a:xfrm>
            <a:off x="6838690" y="64850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0" name="Rectangle 9"/>
          <p:cNvSpPr/>
          <p:nvPr/>
        </p:nvSpPr>
        <p:spPr>
          <a:xfrm>
            <a:off x="2319181" y="64850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sp>
        <p:nvSpPr>
          <p:cNvPr id="11" name="Rectangle 10"/>
          <p:cNvSpPr/>
          <p:nvPr/>
        </p:nvSpPr>
        <p:spPr>
          <a:xfrm>
            <a:off x="3360876" y="64850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2" name="TextBox 11"/>
          <p:cNvSpPr txBox="1"/>
          <p:nvPr/>
        </p:nvSpPr>
        <p:spPr>
          <a:xfrm>
            <a:off x="7450039" y="1031403"/>
            <a:ext cx="1883080" cy="830997"/>
          </a:xfrm>
          <a:prstGeom prst="rect">
            <a:avLst/>
          </a:prstGeom>
          <a:noFill/>
        </p:spPr>
        <p:txBody>
          <a:bodyPr wrap="none" rtlCol="0">
            <a:spAutoFit/>
          </a:bodyPr>
          <a:lstStyle/>
          <a:p>
            <a:pPr algn="ctr"/>
            <a:r>
              <a:rPr lang="en-US" sz="2400" dirty="0"/>
              <a:t>Example: MIT</a:t>
            </a:r>
          </a:p>
          <a:p>
            <a:pPr algn="ctr"/>
            <a:r>
              <a:rPr lang="en-US" sz="2400" dirty="0"/>
              <a:t>18.*.*.*</a:t>
            </a:r>
          </a:p>
        </p:txBody>
      </p:sp>
      <p:sp>
        <p:nvSpPr>
          <p:cNvPr id="13" name="Left Brace 12"/>
          <p:cNvSpPr/>
          <p:nvPr/>
        </p:nvSpPr>
        <p:spPr>
          <a:xfrm rot="16200000">
            <a:off x="2824629" y="1264179"/>
            <a:ext cx="282657" cy="138872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2524375" y="2016745"/>
            <a:ext cx="901208" cy="461665"/>
          </a:xfrm>
          <a:prstGeom prst="rect">
            <a:avLst/>
          </a:prstGeom>
          <a:noFill/>
        </p:spPr>
        <p:txBody>
          <a:bodyPr wrap="none" rtlCol="0">
            <a:spAutoFit/>
          </a:bodyPr>
          <a:lstStyle/>
          <a:p>
            <a:pPr algn="ctr"/>
            <a:r>
              <a:rPr lang="en-US" sz="2400" dirty="0"/>
              <a:t>1-126</a:t>
            </a:r>
          </a:p>
        </p:txBody>
      </p:sp>
      <p:sp>
        <p:nvSpPr>
          <p:cNvPr id="15" name="Content Placeholder 3"/>
          <p:cNvSpPr txBox="1">
            <a:spLocks/>
          </p:cNvSpPr>
          <p:nvPr/>
        </p:nvSpPr>
        <p:spPr>
          <a:xfrm>
            <a:off x="363793" y="2801528"/>
            <a:ext cx="1842978" cy="540327"/>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Class B</a:t>
            </a:r>
          </a:p>
        </p:txBody>
      </p:sp>
      <p:sp>
        <p:nvSpPr>
          <p:cNvPr id="16" name="Rectangle 15"/>
          <p:cNvSpPr/>
          <p:nvPr/>
        </p:nvSpPr>
        <p:spPr>
          <a:xfrm>
            <a:off x="4749480" y="2820401"/>
            <a:ext cx="2392651"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17" name="Rectangle 16"/>
          <p:cNvSpPr/>
          <p:nvPr/>
        </p:nvSpPr>
        <p:spPr>
          <a:xfrm>
            <a:off x="2840291" y="2820401"/>
            <a:ext cx="1909189"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Network</a:t>
            </a:r>
          </a:p>
        </p:txBody>
      </p:sp>
      <p:sp>
        <p:nvSpPr>
          <p:cNvPr id="18" name="Rectangle 17"/>
          <p:cNvSpPr/>
          <p:nvPr/>
        </p:nvSpPr>
        <p:spPr>
          <a:xfrm>
            <a:off x="2277616" y="2820401"/>
            <a:ext cx="562675"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19" name="Rectangle 18"/>
          <p:cNvSpPr/>
          <p:nvPr/>
        </p:nvSpPr>
        <p:spPr>
          <a:xfrm>
            <a:off x="1978170" y="232345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0" name="Rectangle 19"/>
          <p:cNvSpPr/>
          <p:nvPr/>
        </p:nvSpPr>
        <p:spPr>
          <a:xfrm>
            <a:off x="6842685" y="232345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21" name="Rectangle 20"/>
          <p:cNvSpPr/>
          <p:nvPr/>
        </p:nvSpPr>
        <p:spPr>
          <a:xfrm>
            <a:off x="2533918" y="232345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a:t>
            </a:r>
          </a:p>
        </p:txBody>
      </p:sp>
      <p:sp>
        <p:nvSpPr>
          <p:cNvPr id="22" name="Rectangle 21"/>
          <p:cNvSpPr/>
          <p:nvPr/>
        </p:nvSpPr>
        <p:spPr>
          <a:xfrm>
            <a:off x="4441536" y="232345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23" name="TextBox 22"/>
          <p:cNvSpPr txBox="1"/>
          <p:nvPr/>
        </p:nvSpPr>
        <p:spPr>
          <a:xfrm>
            <a:off x="7421986" y="2706352"/>
            <a:ext cx="1939184" cy="830997"/>
          </a:xfrm>
          <a:prstGeom prst="rect">
            <a:avLst/>
          </a:prstGeom>
          <a:noFill/>
        </p:spPr>
        <p:txBody>
          <a:bodyPr wrap="none" rtlCol="0">
            <a:spAutoFit/>
          </a:bodyPr>
          <a:lstStyle/>
          <a:p>
            <a:pPr algn="ctr"/>
            <a:r>
              <a:rPr lang="en-US" sz="2400" dirty="0"/>
              <a:t>Example: NEU</a:t>
            </a:r>
          </a:p>
          <a:p>
            <a:pPr algn="ctr"/>
            <a:r>
              <a:rPr lang="en-US" sz="2400" dirty="0"/>
              <a:t>129.10.*.*</a:t>
            </a:r>
          </a:p>
        </p:txBody>
      </p:sp>
      <p:sp>
        <p:nvSpPr>
          <p:cNvPr id="24" name="Left Brace 23"/>
          <p:cNvSpPr/>
          <p:nvPr/>
        </p:nvSpPr>
        <p:spPr>
          <a:xfrm rot="16200000">
            <a:off x="2833653" y="2930103"/>
            <a:ext cx="282657" cy="140677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2368884" y="3681302"/>
            <a:ext cx="1212191" cy="461665"/>
          </a:xfrm>
          <a:prstGeom prst="rect">
            <a:avLst/>
          </a:prstGeom>
          <a:noFill/>
        </p:spPr>
        <p:txBody>
          <a:bodyPr wrap="none" rtlCol="0">
            <a:spAutoFit/>
          </a:bodyPr>
          <a:lstStyle/>
          <a:p>
            <a:pPr algn="ctr"/>
            <a:r>
              <a:rPr lang="en-US" sz="2400" dirty="0"/>
              <a:t>128-191</a:t>
            </a:r>
          </a:p>
        </p:txBody>
      </p:sp>
      <p:sp>
        <p:nvSpPr>
          <p:cNvPr id="26" name="Rectangle 25"/>
          <p:cNvSpPr/>
          <p:nvPr/>
        </p:nvSpPr>
        <p:spPr>
          <a:xfrm>
            <a:off x="3378920" y="232345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27" name="Content Placeholder 3"/>
          <p:cNvSpPr txBox="1">
            <a:spLocks/>
          </p:cNvSpPr>
          <p:nvPr/>
        </p:nvSpPr>
        <p:spPr>
          <a:xfrm>
            <a:off x="356867" y="4489019"/>
            <a:ext cx="1842978" cy="540327"/>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Class C</a:t>
            </a:r>
          </a:p>
        </p:txBody>
      </p:sp>
      <p:sp>
        <p:nvSpPr>
          <p:cNvPr id="28" name="Rectangle 27"/>
          <p:cNvSpPr/>
          <p:nvPr/>
        </p:nvSpPr>
        <p:spPr>
          <a:xfrm>
            <a:off x="5938878" y="4507892"/>
            <a:ext cx="1196326"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29" name="Rectangle 28"/>
          <p:cNvSpPr/>
          <p:nvPr/>
        </p:nvSpPr>
        <p:spPr>
          <a:xfrm>
            <a:off x="2974980" y="4507892"/>
            <a:ext cx="296389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Network</a:t>
            </a:r>
          </a:p>
        </p:txBody>
      </p:sp>
      <p:sp>
        <p:nvSpPr>
          <p:cNvPr id="30" name="Rectangle 29"/>
          <p:cNvSpPr/>
          <p:nvPr/>
        </p:nvSpPr>
        <p:spPr>
          <a:xfrm>
            <a:off x="2270689" y="4507892"/>
            <a:ext cx="695267"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110</a:t>
            </a:r>
          </a:p>
        </p:txBody>
      </p:sp>
      <p:sp>
        <p:nvSpPr>
          <p:cNvPr id="31" name="Rectangle 30"/>
          <p:cNvSpPr/>
          <p:nvPr/>
        </p:nvSpPr>
        <p:spPr>
          <a:xfrm>
            <a:off x="1971244" y="401094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2" name="Rectangle 31"/>
          <p:cNvSpPr/>
          <p:nvPr/>
        </p:nvSpPr>
        <p:spPr>
          <a:xfrm>
            <a:off x="6835759" y="401094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33" name="Rectangle 32"/>
          <p:cNvSpPr/>
          <p:nvPr/>
        </p:nvSpPr>
        <p:spPr>
          <a:xfrm>
            <a:off x="2666509" y="401094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a:t>
            </a:r>
          </a:p>
        </p:txBody>
      </p:sp>
      <p:sp>
        <p:nvSpPr>
          <p:cNvPr id="34" name="Rectangle 33"/>
          <p:cNvSpPr/>
          <p:nvPr/>
        </p:nvSpPr>
        <p:spPr>
          <a:xfrm>
            <a:off x="5639432" y="401094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35" name="TextBox 34"/>
          <p:cNvSpPr txBox="1"/>
          <p:nvPr/>
        </p:nvSpPr>
        <p:spPr>
          <a:xfrm>
            <a:off x="7555743" y="4393843"/>
            <a:ext cx="1657825" cy="830997"/>
          </a:xfrm>
          <a:prstGeom prst="rect">
            <a:avLst/>
          </a:prstGeom>
          <a:noFill/>
        </p:spPr>
        <p:txBody>
          <a:bodyPr wrap="none" rtlCol="0">
            <a:spAutoFit/>
          </a:bodyPr>
          <a:lstStyle/>
          <a:p>
            <a:pPr algn="ctr"/>
            <a:r>
              <a:rPr lang="en-US" sz="2400" dirty="0"/>
              <a:t>Example:</a:t>
            </a:r>
          </a:p>
          <a:p>
            <a:pPr algn="ctr"/>
            <a:r>
              <a:rPr lang="en-US" sz="2400" dirty="0"/>
              <a:t>216.63.78.*</a:t>
            </a:r>
          </a:p>
        </p:txBody>
      </p:sp>
      <p:sp>
        <p:nvSpPr>
          <p:cNvPr id="36" name="Left Brace 35"/>
          <p:cNvSpPr/>
          <p:nvPr/>
        </p:nvSpPr>
        <p:spPr>
          <a:xfrm rot="16200000">
            <a:off x="2826726" y="4648768"/>
            <a:ext cx="282657" cy="140677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3529093" y="6257651"/>
            <a:ext cx="1212191" cy="461665"/>
          </a:xfrm>
          <a:prstGeom prst="rect">
            <a:avLst/>
          </a:prstGeom>
          <a:noFill/>
        </p:spPr>
        <p:txBody>
          <a:bodyPr wrap="none" rtlCol="0">
            <a:spAutoFit/>
          </a:bodyPr>
          <a:lstStyle/>
          <a:p>
            <a:pPr algn="ctr"/>
            <a:r>
              <a:rPr lang="en-US" sz="2400" dirty="0"/>
              <a:t>192-223</a:t>
            </a:r>
          </a:p>
        </p:txBody>
      </p:sp>
      <p:sp>
        <p:nvSpPr>
          <p:cNvPr id="38" name="Rectangle 37"/>
          <p:cNvSpPr/>
          <p:nvPr/>
        </p:nvSpPr>
        <p:spPr>
          <a:xfrm>
            <a:off x="3371994" y="401094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39" name="Rectangle 38"/>
          <p:cNvSpPr/>
          <p:nvPr/>
        </p:nvSpPr>
        <p:spPr>
          <a:xfrm>
            <a:off x="4441536" y="648504"/>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40" name="Rectangle 39"/>
          <p:cNvSpPr/>
          <p:nvPr/>
        </p:nvSpPr>
        <p:spPr>
          <a:xfrm>
            <a:off x="4441536" y="401094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41" name="Rectangle 40"/>
          <p:cNvSpPr/>
          <p:nvPr/>
        </p:nvSpPr>
        <p:spPr>
          <a:xfrm>
            <a:off x="5639432" y="232345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42" name="Rectangle 41"/>
          <p:cNvSpPr/>
          <p:nvPr/>
        </p:nvSpPr>
        <p:spPr>
          <a:xfrm>
            <a:off x="5639431" y="648503"/>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43" name="CaixaDeTexto 42">
            <a:extLst>
              <a:ext uri="{FF2B5EF4-FFF2-40B4-BE49-F238E27FC236}">
                <a16:creationId xmlns:a16="http://schemas.microsoft.com/office/drawing/2014/main" id="{EDF1B001-BB38-4849-844D-E0D24742A178}"/>
              </a:ext>
            </a:extLst>
          </p:cNvPr>
          <p:cNvSpPr txBox="1"/>
          <p:nvPr/>
        </p:nvSpPr>
        <p:spPr>
          <a:xfrm>
            <a:off x="8072284" y="5265171"/>
            <a:ext cx="4119716" cy="584775"/>
          </a:xfrm>
          <a:prstGeom prst="rect">
            <a:avLst/>
          </a:prstGeom>
          <a:noFill/>
        </p:spPr>
        <p:txBody>
          <a:bodyPr wrap="square">
            <a:spAutoFit/>
          </a:bodyPr>
          <a:lstStyle/>
          <a:p>
            <a:r>
              <a:rPr lang="en-US" sz="1600" i="1" dirty="0"/>
              <a:t>Based on slides from D. </a:t>
            </a:r>
            <a:r>
              <a:rPr lang="en-US" sz="1600" i="1" dirty="0" err="1"/>
              <a:t>Choffnes</a:t>
            </a:r>
            <a:r>
              <a:rPr lang="en-US" sz="1600" i="1" dirty="0"/>
              <a:t> Northeastern U. Revised Fall 2014 by P. Gill</a:t>
            </a:r>
          </a:p>
        </p:txBody>
      </p:sp>
    </p:spTree>
    <p:extLst>
      <p:ext uri="{BB962C8B-B14F-4D97-AF65-F5344CB8AC3E}">
        <p14:creationId xmlns:p14="http://schemas.microsoft.com/office/powerpoint/2010/main" val="367622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anim calcmode="lin" valueType="num">
                                      <p:cBhvr>
                                        <p:cTn id="25" dur="500" fill="hold"/>
                                        <p:tgtEl>
                                          <p:spTgt spid="16"/>
                                        </p:tgtEl>
                                        <p:attrNameLst>
                                          <p:attrName>ppt_x</p:attrName>
                                        </p:attrNameLst>
                                      </p:cBhvr>
                                      <p:tavLst>
                                        <p:tav tm="0">
                                          <p:val>
                                            <p:strVal val="#ppt_x"/>
                                          </p:val>
                                        </p:tav>
                                        <p:tav tm="100000">
                                          <p:val>
                                            <p:strVal val="#ppt_x"/>
                                          </p:val>
                                        </p:tav>
                                      </p:tavLst>
                                    </p:anim>
                                    <p:anim calcmode="lin" valueType="num">
                                      <p:cBhvr>
                                        <p:cTn id="26" dur="5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anim calcmode="lin" valueType="num">
                                      <p:cBhvr>
                                        <p:cTn id="30" dur="500" fill="hold"/>
                                        <p:tgtEl>
                                          <p:spTgt spid="17"/>
                                        </p:tgtEl>
                                        <p:attrNameLst>
                                          <p:attrName>ppt_x</p:attrName>
                                        </p:attrNameLst>
                                      </p:cBhvr>
                                      <p:tavLst>
                                        <p:tav tm="0">
                                          <p:val>
                                            <p:strVal val="#ppt_x"/>
                                          </p:val>
                                        </p:tav>
                                        <p:tav tm="100000">
                                          <p:val>
                                            <p:strVal val="#ppt_x"/>
                                          </p:val>
                                        </p:tav>
                                      </p:tavLst>
                                    </p:anim>
                                    <p:anim calcmode="lin" valueType="num">
                                      <p:cBhvr>
                                        <p:cTn id="31" dur="5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anim calcmode="lin" valueType="num">
                                      <p:cBhvr>
                                        <p:cTn id="40" dur="500" fill="hold"/>
                                        <p:tgtEl>
                                          <p:spTgt spid="19"/>
                                        </p:tgtEl>
                                        <p:attrNameLst>
                                          <p:attrName>ppt_x</p:attrName>
                                        </p:attrNameLst>
                                      </p:cBhvr>
                                      <p:tavLst>
                                        <p:tav tm="0">
                                          <p:val>
                                            <p:strVal val="#ppt_x"/>
                                          </p:val>
                                        </p:tav>
                                        <p:tav tm="100000">
                                          <p:val>
                                            <p:strVal val="#ppt_x"/>
                                          </p:val>
                                        </p:tav>
                                      </p:tavLst>
                                    </p:anim>
                                    <p:anim calcmode="lin" valueType="num">
                                      <p:cBhvr>
                                        <p:cTn id="41" dur="5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anim calcmode="lin" valueType="num">
                                      <p:cBhvr>
                                        <p:cTn id="45" dur="500" fill="hold"/>
                                        <p:tgtEl>
                                          <p:spTgt spid="20"/>
                                        </p:tgtEl>
                                        <p:attrNameLst>
                                          <p:attrName>ppt_x</p:attrName>
                                        </p:attrNameLst>
                                      </p:cBhvr>
                                      <p:tavLst>
                                        <p:tav tm="0">
                                          <p:val>
                                            <p:strVal val="#ppt_x"/>
                                          </p:val>
                                        </p:tav>
                                        <p:tav tm="100000">
                                          <p:val>
                                            <p:strVal val="#ppt_x"/>
                                          </p:val>
                                        </p:tav>
                                      </p:tavLst>
                                    </p:anim>
                                    <p:anim calcmode="lin" valueType="num">
                                      <p:cBhvr>
                                        <p:cTn id="46" dur="5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anim calcmode="lin" valueType="num">
                                      <p:cBhvr>
                                        <p:cTn id="50" dur="500" fill="hold"/>
                                        <p:tgtEl>
                                          <p:spTgt spid="21"/>
                                        </p:tgtEl>
                                        <p:attrNameLst>
                                          <p:attrName>ppt_x</p:attrName>
                                        </p:attrNameLst>
                                      </p:cBhvr>
                                      <p:tavLst>
                                        <p:tav tm="0">
                                          <p:val>
                                            <p:strVal val="#ppt_x"/>
                                          </p:val>
                                        </p:tav>
                                        <p:tav tm="100000">
                                          <p:val>
                                            <p:strVal val="#ppt_x"/>
                                          </p:val>
                                        </p:tav>
                                      </p:tavLst>
                                    </p:anim>
                                    <p:anim calcmode="lin" valueType="num">
                                      <p:cBhvr>
                                        <p:cTn id="51" dur="500" fill="hold"/>
                                        <p:tgtEl>
                                          <p:spTgt spid="2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anim calcmode="lin" valueType="num">
                                      <p:cBhvr>
                                        <p:cTn id="60" dur="500" fill="hold"/>
                                        <p:tgtEl>
                                          <p:spTgt spid="23"/>
                                        </p:tgtEl>
                                        <p:attrNameLst>
                                          <p:attrName>ppt_x</p:attrName>
                                        </p:attrNameLst>
                                      </p:cBhvr>
                                      <p:tavLst>
                                        <p:tav tm="0">
                                          <p:val>
                                            <p:strVal val="#ppt_x"/>
                                          </p:val>
                                        </p:tav>
                                        <p:tav tm="100000">
                                          <p:val>
                                            <p:strVal val="#ppt_x"/>
                                          </p:val>
                                        </p:tav>
                                      </p:tavLst>
                                    </p:anim>
                                    <p:anim calcmode="lin" valueType="num">
                                      <p:cBhvr>
                                        <p:cTn id="61" dur="5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anim calcmode="lin" valueType="num">
                                      <p:cBhvr>
                                        <p:cTn id="65" dur="500" fill="hold"/>
                                        <p:tgtEl>
                                          <p:spTgt spid="26"/>
                                        </p:tgtEl>
                                        <p:attrNameLst>
                                          <p:attrName>ppt_x</p:attrName>
                                        </p:attrNameLst>
                                      </p:cBhvr>
                                      <p:tavLst>
                                        <p:tav tm="0">
                                          <p:val>
                                            <p:strVal val="#ppt_x"/>
                                          </p:val>
                                        </p:tav>
                                        <p:tav tm="100000">
                                          <p:val>
                                            <p:strVal val="#ppt_x"/>
                                          </p:val>
                                        </p:tav>
                                      </p:tavLst>
                                    </p:anim>
                                    <p:anim calcmode="lin" valueType="num">
                                      <p:cBhvr>
                                        <p:cTn id="66" dur="500" fill="hold"/>
                                        <p:tgtEl>
                                          <p:spTgt spid="2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anim calcmode="lin" valueType="num">
                                      <p:cBhvr>
                                        <p:cTn id="70" dur="500" fill="hold"/>
                                        <p:tgtEl>
                                          <p:spTgt spid="41"/>
                                        </p:tgtEl>
                                        <p:attrNameLst>
                                          <p:attrName>ppt_x</p:attrName>
                                        </p:attrNameLst>
                                      </p:cBhvr>
                                      <p:tavLst>
                                        <p:tav tm="0">
                                          <p:val>
                                            <p:strVal val="#ppt_x"/>
                                          </p:val>
                                        </p:tav>
                                        <p:tav tm="100000">
                                          <p:val>
                                            <p:strVal val="#ppt_x"/>
                                          </p:val>
                                        </p:tav>
                                      </p:tavLst>
                                    </p:anim>
                                    <p:anim calcmode="lin" valueType="num">
                                      <p:cBhvr>
                                        <p:cTn id="71"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anim calcmode="lin" valueType="num">
                                      <p:cBhvr>
                                        <p:cTn id="77" dur="500" fill="hold"/>
                                        <p:tgtEl>
                                          <p:spTgt spid="24"/>
                                        </p:tgtEl>
                                        <p:attrNameLst>
                                          <p:attrName>ppt_x</p:attrName>
                                        </p:attrNameLst>
                                      </p:cBhvr>
                                      <p:tavLst>
                                        <p:tav tm="0">
                                          <p:val>
                                            <p:strVal val="#ppt_x"/>
                                          </p:val>
                                        </p:tav>
                                        <p:tav tm="100000">
                                          <p:val>
                                            <p:strVal val="#ppt_x"/>
                                          </p:val>
                                        </p:tav>
                                      </p:tavLst>
                                    </p:anim>
                                    <p:anim calcmode="lin" valueType="num">
                                      <p:cBhvr>
                                        <p:cTn id="78" dur="500" fill="hold"/>
                                        <p:tgtEl>
                                          <p:spTgt spid="2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anim calcmode="lin" valueType="num">
                                      <p:cBhvr>
                                        <p:cTn id="82" dur="500" fill="hold"/>
                                        <p:tgtEl>
                                          <p:spTgt spid="25"/>
                                        </p:tgtEl>
                                        <p:attrNameLst>
                                          <p:attrName>ppt_x</p:attrName>
                                        </p:attrNameLst>
                                      </p:cBhvr>
                                      <p:tavLst>
                                        <p:tav tm="0">
                                          <p:val>
                                            <p:strVal val="#ppt_x"/>
                                          </p:val>
                                        </p:tav>
                                        <p:tav tm="100000">
                                          <p:val>
                                            <p:strVal val="#ppt_x"/>
                                          </p:val>
                                        </p:tav>
                                      </p:tavLst>
                                    </p:anim>
                                    <p:anim calcmode="lin" valueType="num">
                                      <p:cBhvr>
                                        <p:cTn id="83"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anim calcmode="lin" valueType="num">
                                      <p:cBhvr>
                                        <p:cTn id="89" dur="500" fill="hold"/>
                                        <p:tgtEl>
                                          <p:spTgt spid="27"/>
                                        </p:tgtEl>
                                        <p:attrNameLst>
                                          <p:attrName>ppt_x</p:attrName>
                                        </p:attrNameLst>
                                      </p:cBhvr>
                                      <p:tavLst>
                                        <p:tav tm="0">
                                          <p:val>
                                            <p:strVal val="#ppt_x"/>
                                          </p:val>
                                        </p:tav>
                                        <p:tav tm="100000">
                                          <p:val>
                                            <p:strVal val="#ppt_x"/>
                                          </p:val>
                                        </p:tav>
                                      </p:tavLst>
                                    </p:anim>
                                    <p:anim calcmode="lin" valueType="num">
                                      <p:cBhvr>
                                        <p:cTn id="90" dur="5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anim calcmode="lin" valueType="num">
                                      <p:cBhvr>
                                        <p:cTn id="94" dur="500" fill="hold"/>
                                        <p:tgtEl>
                                          <p:spTgt spid="28"/>
                                        </p:tgtEl>
                                        <p:attrNameLst>
                                          <p:attrName>ppt_x</p:attrName>
                                        </p:attrNameLst>
                                      </p:cBhvr>
                                      <p:tavLst>
                                        <p:tav tm="0">
                                          <p:val>
                                            <p:strVal val="#ppt_x"/>
                                          </p:val>
                                        </p:tav>
                                        <p:tav tm="100000">
                                          <p:val>
                                            <p:strVal val="#ppt_x"/>
                                          </p:val>
                                        </p:tav>
                                      </p:tavLst>
                                    </p:anim>
                                    <p:anim calcmode="lin" valueType="num">
                                      <p:cBhvr>
                                        <p:cTn id="95" dur="500" fill="hold"/>
                                        <p:tgtEl>
                                          <p:spTgt spid="2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500"/>
                                        <p:tgtEl>
                                          <p:spTgt spid="29"/>
                                        </p:tgtEl>
                                      </p:cBhvr>
                                    </p:animEffect>
                                    <p:anim calcmode="lin" valueType="num">
                                      <p:cBhvr>
                                        <p:cTn id="99" dur="500" fill="hold"/>
                                        <p:tgtEl>
                                          <p:spTgt spid="29"/>
                                        </p:tgtEl>
                                        <p:attrNameLst>
                                          <p:attrName>ppt_x</p:attrName>
                                        </p:attrNameLst>
                                      </p:cBhvr>
                                      <p:tavLst>
                                        <p:tav tm="0">
                                          <p:val>
                                            <p:strVal val="#ppt_x"/>
                                          </p:val>
                                        </p:tav>
                                        <p:tav tm="100000">
                                          <p:val>
                                            <p:strVal val="#ppt_x"/>
                                          </p:val>
                                        </p:tav>
                                      </p:tavLst>
                                    </p:anim>
                                    <p:anim calcmode="lin" valueType="num">
                                      <p:cBhvr>
                                        <p:cTn id="100" dur="500" fill="hold"/>
                                        <p:tgtEl>
                                          <p:spTgt spid="2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anim calcmode="lin" valueType="num">
                                      <p:cBhvr>
                                        <p:cTn id="104" dur="500" fill="hold"/>
                                        <p:tgtEl>
                                          <p:spTgt spid="30"/>
                                        </p:tgtEl>
                                        <p:attrNameLst>
                                          <p:attrName>ppt_x</p:attrName>
                                        </p:attrNameLst>
                                      </p:cBhvr>
                                      <p:tavLst>
                                        <p:tav tm="0">
                                          <p:val>
                                            <p:strVal val="#ppt_x"/>
                                          </p:val>
                                        </p:tav>
                                        <p:tav tm="100000">
                                          <p:val>
                                            <p:strVal val="#ppt_x"/>
                                          </p:val>
                                        </p:tav>
                                      </p:tavLst>
                                    </p:anim>
                                    <p:anim calcmode="lin" valueType="num">
                                      <p:cBhvr>
                                        <p:cTn id="105" dur="500" fill="hold"/>
                                        <p:tgtEl>
                                          <p:spTgt spid="3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500"/>
                                        <p:tgtEl>
                                          <p:spTgt spid="31"/>
                                        </p:tgtEl>
                                      </p:cBhvr>
                                    </p:animEffect>
                                    <p:anim calcmode="lin" valueType="num">
                                      <p:cBhvr>
                                        <p:cTn id="109" dur="500" fill="hold"/>
                                        <p:tgtEl>
                                          <p:spTgt spid="31"/>
                                        </p:tgtEl>
                                        <p:attrNameLst>
                                          <p:attrName>ppt_x</p:attrName>
                                        </p:attrNameLst>
                                      </p:cBhvr>
                                      <p:tavLst>
                                        <p:tav tm="0">
                                          <p:val>
                                            <p:strVal val="#ppt_x"/>
                                          </p:val>
                                        </p:tav>
                                        <p:tav tm="100000">
                                          <p:val>
                                            <p:strVal val="#ppt_x"/>
                                          </p:val>
                                        </p:tav>
                                      </p:tavLst>
                                    </p:anim>
                                    <p:anim calcmode="lin" valueType="num">
                                      <p:cBhvr>
                                        <p:cTn id="110" dur="500" fill="hold"/>
                                        <p:tgtEl>
                                          <p:spTgt spid="31"/>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anim calcmode="lin" valueType="num">
                                      <p:cBhvr>
                                        <p:cTn id="114" dur="500" fill="hold"/>
                                        <p:tgtEl>
                                          <p:spTgt spid="32"/>
                                        </p:tgtEl>
                                        <p:attrNameLst>
                                          <p:attrName>ppt_x</p:attrName>
                                        </p:attrNameLst>
                                      </p:cBhvr>
                                      <p:tavLst>
                                        <p:tav tm="0">
                                          <p:val>
                                            <p:strVal val="#ppt_x"/>
                                          </p:val>
                                        </p:tav>
                                        <p:tav tm="100000">
                                          <p:val>
                                            <p:strVal val="#ppt_x"/>
                                          </p:val>
                                        </p:tav>
                                      </p:tavLst>
                                    </p:anim>
                                    <p:anim calcmode="lin" valueType="num">
                                      <p:cBhvr>
                                        <p:cTn id="115" dur="500" fill="hold"/>
                                        <p:tgtEl>
                                          <p:spTgt spid="32"/>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anim calcmode="lin" valueType="num">
                                      <p:cBhvr>
                                        <p:cTn id="119" dur="500" fill="hold"/>
                                        <p:tgtEl>
                                          <p:spTgt spid="33"/>
                                        </p:tgtEl>
                                        <p:attrNameLst>
                                          <p:attrName>ppt_x</p:attrName>
                                        </p:attrNameLst>
                                      </p:cBhvr>
                                      <p:tavLst>
                                        <p:tav tm="0">
                                          <p:val>
                                            <p:strVal val="#ppt_x"/>
                                          </p:val>
                                        </p:tav>
                                        <p:tav tm="100000">
                                          <p:val>
                                            <p:strVal val="#ppt_x"/>
                                          </p:val>
                                        </p:tav>
                                      </p:tavLst>
                                    </p:anim>
                                    <p:anim calcmode="lin" valueType="num">
                                      <p:cBhvr>
                                        <p:cTn id="120" dur="500" fill="hold"/>
                                        <p:tgtEl>
                                          <p:spTgt spid="33"/>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500"/>
                                        <p:tgtEl>
                                          <p:spTgt spid="34"/>
                                        </p:tgtEl>
                                      </p:cBhvr>
                                    </p:animEffect>
                                    <p:anim calcmode="lin" valueType="num">
                                      <p:cBhvr>
                                        <p:cTn id="124" dur="500" fill="hold"/>
                                        <p:tgtEl>
                                          <p:spTgt spid="34"/>
                                        </p:tgtEl>
                                        <p:attrNameLst>
                                          <p:attrName>ppt_x</p:attrName>
                                        </p:attrNameLst>
                                      </p:cBhvr>
                                      <p:tavLst>
                                        <p:tav tm="0">
                                          <p:val>
                                            <p:strVal val="#ppt_x"/>
                                          </p:val>
                                        </p:tav>
                                        <p:tav tm="100000">
                                          <p:val>
                                            <p:strVal val="#ppt_x"/>
                                          </p:val>
                                        </p:tav>
                                      </p:tavLst>
                                    </p:anim>
                                    <p:anim calcmode="lin" valueType="num">
                                      <p:cBhvr>
                                        <p:cTn id="125" dur="500" fill="hold"/>
                                        <p:tgtEl>
                                          <p:spTgt spid="34"/>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500"/>
                                        <p:tgtEl>
                                          <p:spTgt spid="35"/>
                                        </p:tgtEl>
                                      </p:cBhvr>
                                    </p:animEffect>
                                    <p:anim calcmode="lin" valueType="num">
                                      <p:cBhvr>
                                        <p:cTn id="129" dur="500" fill="hold"/>
                                        <p:tgtEl>
                                          <p:spTgt spid="35"/>
                                        </p:tgtEl>
                                        <p:attrNameLst>
                                          <p:attrName>ppt_x</p:attrName>
                                        </p:attrNameLst>
                                      </p:cBhvr>
                                      <p:tavLst>
                                        <p:tav tm="0">
                                          <p:val>
                                            <p:strVal val="#ppt_x"/>
                                          </p:val>
                                        </p:tav>
                                        <p:tav tm="100000">
                                          <p:val>
                                            <p:strVal val="#ppt_x"/>
                                          </p:val>
                                        </p:tav>
                                      </p:tavLst>
                                    </p:anim>
                                    <p:anim calcmode="lin" valueType="num">
                                      <p:cBhvr>
                                        <p:cTn id="130" dur="500" fill="hold"/>
                                        <p:tgtEl>
                                          <p:spTgt spid="35"/>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fade">
                                      <p:cBhvr>
                                        <p:cTn id="133" dur="500"/>
                                        <p:tgtEl>
                                          <p:spTgt spid="38"/>
                                        </p:tgtEl>
                                      </p:cBhvr>
                                    </p:animEffect>
                                    <p:anim calcmode="lin" valueType="num">
                                      <p:cBhvr>
                                        <p:cTn id="134" dur="500" fill="hold"/>
                                        <p:tgtEl>
                                          <p:spTgt spid="38"/>
                                        </p:tgtEl>
                                        <p:attrNameLst>
                                          <p:attrName>ppt_x</p:attrName>
                                        </p:attrNameLst>
                                      </p:cBhvr>
                                      <p:tavLst>
                                        <p:tav tm="0">
                                          <p:val>
                                            <p:strVal val="#ppt_x"/>
                                          </p:val>
                                        </p:tav>
                                        <p:tav tm="100000">
                                          <p:val>
                                            <p:strVal val="#ppt_x"/>
                                          </p:val>
                                        </p:tav>
                                      </p:tavLst>
                                    </p:anim>
                                    <p:anim calcmode="lin" valueType="num">
                                      <p:cBhvr>
                                        <p:cTn id="135" dur="500" fill="hold"/>
                                        <p:tgtEl>
                                          <p:spTgt spid="38"/>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anim calcmode="lin" valueType="num">
                                      <p:cBhvr>
                                        <p:cTn id="139" dur="500" fill="hold"/>
                                        <p:tgtEl>
                                          <p:spTgt spid="40"/>
                                        </p:tgtEl>
                                        <p:attrNameLst>
                                          <p:attrName>ppt_x</p:attrName>
                                        </p:attrNameLst>
                                      </p:cBhvr>
                                      <p:tavLst>
                                        <p:tav tm="0">
                                          <p:val>
                                            <p:strVal val="#ppt_x"/>
                                          </p:val>
                                        </p:tav>
                                        <p:tav tm="100000">
                                          <p:val>
                                            <p:strVal val="#ppt_x"/>
                                          </p:val>
                                        </p:tav>
                                      </p:tavLst>
                                    </p:anim>
                                    <p:anim calcmode="lin" valueType="num">
                                      <p:cBhvr>
                                        <p:cTn id="140"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36"/>
                                        </p:tgtEl>
                                        <p:attrNameLst>
                                          <p:attrName>style.visibility</p:attrName>
                                        </p:attrNameLst>
                                      </p:cBhvr>
                                      <p:to>
                                        <p:strVal val="visible"/>
                                      </p:to>
                                    </p:set>
                                    <p:animEffect transition="in" filter="fade">
                                      <p:cBhvr>
                                        <p:cTn id="145" dur="500"/>
                                        <p:tgtEl>
                                          <p:spTgt spid="36"/>
                                        </p:tgtEl>
                                      </p:cBhvr>
                                    </p:animEffect>
                                    <p:anim calcmode="lin" valueType="num">
                                      <p:cBhvr>
                                        <p:cTn id="146" dur="500" fill="hold"/>
                                        <p:tgtEl>
                                          <p:spTgt spid="36"/>
                                        </p:tgtEl>
                                        <p:attrNameLst>
                                          <p:attrName>ppt_x</p:attrName>
                                        </p:attrNameLst>
                                      </p:cBhvr>
                                      <p:tavLst>
                                        <p:tav tm="0">
                                          <p:val>
                                            <p:strVal val="#ppt_x"/>
                                          </p:val>
                                        </p:tav>
                                        <p:tav tm="100000">
                                          <p:val>
                                            <p:strVal val="#ppt_x"/>
                                          </p:val>
                                        </p:tav>
                                      </p:tavLst>
                                    </p:anim>
                                    <p:anim calcmode="lin" valueType="num">
                                      <p:cBhvr>
                                        <p:cTn id="147" dur="500" fill="hold"/>
                                        <p:tgtEl>
                                          <p:spTgt spid="36"/>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fade">
                                      <p:cBhvr>
                                        <p:cTn id="150" dur="500"/>
                                        <p:tgtEl>
                                          <p:spTgt spid="37"/>
                                        </p:tgtEl>
                                      </p:cBhvr>
                                    </p:animEffect>
                                    <p:anim calcmode="lin" valueType="num">
                                      <p:cBhvr>
                                        <p:cTn id="151" dur="500" fill="hold"/>
                                        <p:tgtEl>
                                          <p:spTgt spid="37"/>
                                        </p:tgtEl>
                                        <p:attrNameLst>
                                          <p:attrName>ppt_x</p:attrName>
                                        </p:attrNameLst>
                                      </p:cBhvr>
                                      <p:tavLst>
                                        <p:tav tm="0">
                                          <p:val>
                                            <p:strVal val="#ppt_x"/>
                                          </p:val>
                                        </p:tav>
                                        <p:tav tm="100000">
                                          <p:val>
                                            <p:strVal val="#ppt_x"/>
                                          </p:val>
                                        </p:tav>
                                      </p:tavLst>
                                    </p:anim>
                                    <p:anim calcmode="lin" valueType="num">
                                      <p:cBhvr>
                                        <p:cTn id="152"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animBg="1"/>
      <p:bldP spid="17" grpId="0" animBg="1"/>
      <p:bldP spid="18" grpId="0" animBg="1"/>
      <p:bldP spid="19" grpId="0"/>
      <p:bldP spid="20" grpId="0"/>
      <p:bldP spid="21" grpId="0"/>
      <p:bldP spid="22" grpId="0"/>
      <p:bldP spid="23" grpId="0"/>
      <p:bldP spid="24" grpId="0" animBg="1"/>
      <p:bldP spid="25" grpId="0"/>
      <p:bldP spid="26" grpId="0"/>
      <p:bldP spid="27" grpId="0"/>
      <p:bldP spid="28" grpId="0" animBg="1"/>
      <p:bldP spid="29" grpId="0" animBg="1"/>
      <p:bldP spid="30" grpId="0" animBg="1"/>
      <p:bldP spid="31" grpId="0"/>
      <p:bldP spid="32" grpId="0"/>
      <p:bldP spid="33" grpId="0"/>
      <p:bldP spid="34" grpId="0"/>
      <p:bldP spid="35" grpId="0"/>
      <p:bldP spid="36" grpId="0" animBg="1"/>
      <p:bldP spid="37" grpId="0"/>
      <p:bldP spid="38" grpId="0"/>
      <p:bldP spid="40" grpId="0"/>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64" y="71761"/>
            <a:ext cx="10191135" cy="1325563"/>
          </a:xfrm>
        </p:spPr>
        <p:txBody>
          <a:bodyPr/>
          <a:lstStyle/>
          <a:p>
            <a:r>
              <a:rPr lang="en-US" dirty="0"/>
              <a:t>Subnets</a:t>
            </a:r>
          </a:p>
        </p:txBody>
      </p:sp>
      <p:sp>
        <p:nvSpPr>
          <p:cNvPr id="3" name="Slide Number Placeholder 2"/>
          <p:cNvSpPr>
            <a:spLocks noGrp="1"/>
          </p:cNvSpPr>
          <p:nvPr>
            <p:ph type="sldNum" sz="quarter" idx="12"/>
          </p:nvPr>
        </p:nvSpPr>
        <p:spPr>
          <a:xfrm>
            <a:off x="0" y="1256270"/>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36</a:t>
            </a:fld>
            <a:endParaRPr lang="en-US" dirty="0"/>
          </a:p>
        </p:txBody>
      </p:sp>
      <p:sp>
        <p:nvSpPr>
          <p:cNvPr id="4" name="Content Placeholder 3"/>
          <p:cNvSpPr>
            <a:spLocks noGrp="1"/>
          </p:cNvSpPr>
          <p:nvPr>
            <p:ph sz="quarter" idx="1"/>
          </p:nvPr>
        </p:nvSpPr>
        <p:spPr>
          <a:xfrm>
            <a:off x="727586" y="1182528"/>
            <a:ext cx="10112477" cy="2970975"/>
          </a:xfrm>
        </p:spPr>
        <p:txBody>
          <a:bodyPr/>
          <a:lstStyle/>
          <a:p>
            <a:r>
              <a:rPr lang="en-US" dirty="0"/>
              <a:t>Problem: need to break up large A and B classes</a:t>
            </a:r>
          </a:p>
          <a:p>
            <a:r>
              <a:rPr lang="en-US" dirty="0"/>
              <a:t>Solution: add another layer to the hierarchy</a:t>
            </a:r>
          </a:p>
          <a:p>
            <a:pPr lvl="1"/>
            <a:r>
              <a:rPr lang="en-US" dirty="0"/>
              <a:t>From the outside, appears to be a single network</a:t>
            </a:r>
          </a:p>
          <a:p>
            <a:pPr lvl="2"/>
            <a:r>
              <a:rPr lang="en-US" dirty="0"/>
              <a:t>Only 1 entry in routing tables</a:t>
            </a:r>
          </a:p>
          <a:p>
            <a:pPr lvl="1"/>
            <a:r>
              <a:rPr lang="en-US" dirty="0"/>
              <a:t>Internally, manage multiple </a:t>
            </a:r>
            <a:r>
              <a:rPr lang="en-US" dirty="0" err="1"/>
              <a:t>subnetworks</a:t>
            </a:r>
            <a:endParaRPr lang="en-US" dirty="0"/>
          </a:p>
          <a:p>
            <a:pPr lvl="2"/>
            <a:r>
              <a:rPr lang="en-US" dirty="0"/>
              <a:t>Split the address range using a </a:t>
            </a:r>
            <a:r>
              <a:rPr lang="en-US" dirty="0">
                <a:solidFill>
                  <a:schemeClr val="accent1"/>
                </a:solidFill>
              </a:rPr>
              <a:t>subnet mask</a:t>
            </a:r>
          </a:p>
        </p:txBody>
      </p:sp>
      <p:sp>
        <p:nvSpPr>
          <p:cNvPr id="5" name="Rectangle 4"/>
          <p:cNvSpPr/>
          <p:nvPr/>
        </p:nvSpPr>
        <p:spPr>
          <a:xfrm>
            <a:off x="6096000" y="4101944"/>
            <a:ext cx="296309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6" name="Rectangle 5"/>
          <p:cNvSpPr/>
          <p:nvPr/>
        </p:nvSpPr>
        <p:spPr>
          <a:xfrm>
            <a:off x="3379848" y="4101944"/>
            <a:ext cx="910500"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Ntwk</a:t>
            </a:r>
            <a:endParaRPr lang="en-US" sz="2400" dirty="0"/>
          </a:p>
        </p:txBody>
      </p:sp>
      <p:sp>
        <p:nvSpPr>
          <p:cNvPr id="7" name="Rectangle 6"/>
          <p:cNvSpPr/>
          <p:nvPr/>
        </p:nvSpPr>
        <p:spPr>
          <a:xfrm>
            <a:off x="2681348" y="4101944"/>
            <a:ext cx="688340"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Pfx</a:t>
            </a:r>
            <a:endParaRPr lang="en-US" sz="2400" dirty="0"/>
          </a:p>
        </p:txBody>
      </p:sp>
      <p:sp>
        <p:nvSpPr>
          <p:cNvPr id="8" name="Rectangle 7"/>
          <p:cNvSpPr/>
          <p:nvPr/>
        </p:nvSpPr>
        <p:spPr>
          <a:xfrm>
            <a:off x="4290348" y="4101944"/>
            <a:ext cx="1805652" cy="60290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Subnet</a:t>
            </a:r>
          </a:p>
        </p:txBody>
      </p:sp>
      <p:sp>
        <p:nvSpPr>
          <p:cNvPr id="9" name="TextBox 8"/>
          <p:cNvSpPr txBox="1"/>
          <p:nvPr/>
        </p:nvSpPr>
        <p:spPr>
          <a:xfrm>
            <a:off x="2693044" y="4741050"/>
            <a:ext cx="6494727" cy="523220"/>
          </a:xfrm>
          <a:prstGeom prst="rect">
            <a:avLst/>
          </a:prstGeom>
          <a:noFill/>
        </p:spPr>
        <p:txBody>
          <a:bodyPr wrap="none" rtlCol="0">
            <a:spAutoFit/>
          </a:bodyPr>
          <a:lstStyle/>
          <a:p>
            <a:r>
              <a:rPr lang="en-US" sz="2800" dirty="0"/>
              <a:t>11111111 11111111 11000000 00000000</a:t>
            </a:r>
          </a:p>
        </p:txBody>
      </p:sp>
      <p:sp>
        <p:nvSpPr>
          <p:cNvPr id="10" name="TextBox 9"/>
          <p:cNvSpPr txBox="1"/>
          <p:nvPr/>
        </p:nvSpPr>
        <p:spPr>
          <a:xfrm>
            <a:off x="574851" y="4771828"/>
            <a:ext cx="1886991" cy="461665"/>
          </a:xfrm>
          <a:prstGeom prst="rect">
            <a:avLst/>
          </a:prstGeom>
          <a:noFill/>
        </p:spPr>
        <p:txBody>
          <a:bodyPr wrap="none" rtlCol="0">
            <a:spAutoFit/>
          </a:bodyPr>
          <a:lstStyle/>
          <a:p>
            <a:r>
              <a:rPr lang="en-US" sz="2400" dirty="0"/>
              <a:t>Subnet Mask:</a:t>
            </a:r>
          </a:p>
        </p:txBody>
      </p:sp>
      <p:sp>
        <p:nvSpPr>
          <p:cNvPr id="11" name="CaixaDeTexto 10">
            <a:extLst>
              <a:ext uri="{FF2B5EF4-FFF2-40B4-BE49-F238E27FC236}">
                <a16:creationId xmlns:a16="http://schemas.microsoft.com/office/drawing/2014/main" id="{A82B488B-5FC3-41F3-BFAE-575B2E93D31F}"/>
              </a:ext>
            </a:extLst>
          </p:cNvPr>
          <p:cNvSpPr txBox="1"/>
          <p:nvPr/>
        </p:nvSpPr>
        <p:spPr>
          <a:xfrm>
            <a:off x="8072284" y="5265171"/>
            <a:ext cx="4119716" cy="584775"/>
          </a:xfrm>
          <a:prstGeom prst="rect">
            <a:avLst/>
          </a:prstGeom>
          <a:noFill/>
        </p:spPr>
        <p:txBody>
          <a:bodyPr wrap="square">
            <a:spAutoFit/>
          </a:bodyPr>
          <a:lstStyle/>
          <a:p>
            <a:r>
              <a:rPr lang="en-US" sz="1600" i="1" dirty="0"/>
              <a:t>Based on slides from D. </a:t>
            </a:r>
            <a:r>
              <a:rPr lang="en-US" sz="1600" i="1" dirty="0" err="1"/>
              <a:t>Choffnes</a:t>
            </a:r>
            <a:r>
              <a:rPr lang="en-US" sz="1600" i="1" dirty="0"/>
              <a:t> Northeastern U. Revised Fall 2014 by P. Gill</a:t>
            </a:r>
          </a:p>
        </p:txBody>
      </p:sp>
    </p:spTree>
    <p:extLst>
      <p:ext uri="{BB962C8B-B14F-4D97-AF65-F5344CB8AC3E}">
        <p14:creationId xmlns:p14="http://schemas.microsoft.com/office/powerpoint/2010/main" val="3261431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3" y="304302"/>
            <a:ext cx="5507390" cy="1325563"/>
          </a:xfrm>
        </p:spPr>
        <p:txBody>
          <a:bodyPr/>
          <a:lstStyle/>
          <a:p>
            <a:r>
              <a:rPr lang="en-US" dirty="0"/>
              <a:t>N-Level Subnet Hierarchy</a:t>
            </a:r>
          </a:p>
        </p:txBody>
      </p:sp>
      <p:sp>
        <p:nvSpPr>
          <p:cNvPr id="3" name="Slide Number Placeholder 2"/>
          <p:cNvSpPr>
            <a:spLocks noGrp="1"/>
          </p:cNvSpPr>
          <p:nvPr>
            <p:ph type="sldNum" sz="quarter" idx="12"/>
          </p:nvPr>
        </p:nvSpPr>
        <p:spPr>
          <a:xfrm>
            <a:off x="1014503" y="489354"/>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37</a:t>
            </a:fld>
            <a:endParaRPr lang="en-US" dirty="0"/>
          </a:p>
        </p:txBody>
      </p:sp>
      <p:pic>
        <p:nvPicPr>
          <p:cNvPr id="5"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7828" y="983145"/>
            <a:ext cx="920750" cy="54292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9988" y="2278545"/>
            <a:ext cx="920750" cy="542925"/>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228" y="2278545"/>
            <a:ext cx="920750" cy="542925"/>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228" y="2278545"/>
            <a:ext cx="920750" cy="542925"/>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6424738" y="1727215"/>
            <a:ext cx="962660" cy="1015663"/>
          </a:xfrm>
          <a:prstGeom prst="rect">
            <a:avLst/>
          </a:prstGeom>
          <a:noFill/>
        </p:spPr>
        <p:txBody>
          <a:bodyPr wrap="square" rtlCol="0">
            <a:spAutoFit/>
          </a:bodyPr>
          <a:lstStyle/>
          <a:p>
            <a:pPr algn="ctr"/>
            <a:r>
              <a:rPr lang="en-US" sz="6000" dirty="0"/>
              <a:t>…</a:t>
            </a:r>
          </a:p>
        </p:txBody>
      </p:sp>
      <p:cxnSp>
        <p:nvCxnSpPr>
          <p:cNvPr id="10" name="Straight Arrow Connector 9"/>
          <p:cNvCxnSpPr>
            <a:stCxn id="5" idx="2"/>
            <a:endCxn id="6" idx="0"/>
          </p:cNvCxnSpPr>
          <p:nvPr/>
        </p:nvCxnSpPr>
        <p:spPr>
          <a:xfrm flipH="1">
            <a:off x="4440363" y="1526070"/>
            <a:ext cx="1767840" cy="7524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7" idx="0"/>
          </p:cNvCxnSpPr>
          <p:nvPr/>
        </p:nvCxnSpPr>
        <p:spPr>
          <a:xfrm flipH="1">
            <a:off x="5852603" y="1526070"/>
            <a:ext cx="355600" cy="7524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2"/>
            <a:endCxn id="8" idx="0"/>
          </p:cNvCxnSpPr>
          <p:nvPr/>
        </p:nvCxnSpPr>
        <p:spPr>
          <a:xfrm>
            <a:off x="6208203" y="1526070"/>
            <a:ext cx="1676400" cy="7524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3" name="Picture 3" descr="D:\Classes\CS 4700\assets\black_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9785" y="4927291"/>
            <a:ext cx="739645" cy="739645"/>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3" descr="D:\Classes\CS 4700\assets\black_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7446" y="4927290"/>
            <a:ext cx="739645" cy="739645"/>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3" descr="D:\Classes\CS 4700\assets\black_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6573" y="4927289"/>
            <a:ext cx="739645" cy="739645"/>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p:cNvSpPr txBox="1"/>
          <p:nvPr/>
        </p:nvSpPr>
        <p:spPr>
          <a:xfrm>
            <a:off x="9407622" y="4525610"/>
            <a:ext cx="962660" cy="1015663"/>
          </a:xfrm>
          <a:prstGeom prst="rect">
            <a:avLst/>
          </a:prstGeom>
          <a:noFill/>
        </p:spPr>
        <p:txBody>
          <a:bodyPr wrap="square" rtlCol="0">
            <a:spAutoFit/>
          </a:bodyPr>
          <a:lstStyle/>
          <a:p>
            <a:pPr algn="ctr"/>
            <a:r>
              <a:rPr lang="en-US" sz="6000" dirty="0"/>
              <a:t>…</a:t>
            </a:r>
          </a:p>
        </p:txBody>
      </p:sp>
      <p:cxnSp>
        <p:nvCxnSpPr>
          <p:cNvPr id="17" name="Straight Arrow Connector 16"/>
          <p:cNvCxnSpPr>
            <a:stCxn id="46" idx="2"/>
            <a:endCxn id="13" idx="0"/>
          </p:cNvCxnSpPr>
          <p:nvPr/>
        </p:nvCxnSpPr>
        <p:spPr>
          <a:xfrm flipH="1">
            <a:off x="8019607" y="4093452"/>
            <a:ext cx="1677024" cy="8338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6" idx="2"/>
            <a:endCxn id="14" idx="0"/>
          </p:cNvCxnSpPr>
          <p:nvPr/>
        </p:nvCxnSpPr>
        <p:spPr>
          <a:xfrm flipH="1">
            <a:off x="8887269" y="4093451"/>
            <a:ext cx="809363" cy="8338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6" idx="2"/>
            <a:endCxn id="15" idx="0"/>
          </p:cNvCxnSpPr>
          <p:nvPr/>
        </p:nvCxnSpPr>
        <p:spPr>
          <a:xfrm>
            <a:off x="9696631" y="4093452"/>
            <a:ext cx="1079764" cy="83383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0539503" y="1025317"/>
            <a:ext cx="1064295"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21" name="Rectangle 20"/>
          <p:cNvSpPr/>
          <p:nvPr/>
        </p:nvSpPr>
        <p:spPr>
          <a:xfrm>
            <a:off x="7930958" y="1025317"/>
            <a:ext cx="130529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Network</a:t>
            </a:r>
          </a:p>
        </p:txBody>
      </p:sp>
      <p:sp>
        <p:nvSpPr>
          <p:cNvPr id="22" name="Rectangle 21"/>
          <p:cNvSpPr/>
          <p:nvPr/>
        </p:nvSpPr>
        <p:spPr>
          <a:xfrm>
            <a:off x="7232458" y="1025317"/>
            <a:ext cx="688340"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Pfx</a:t>
            </a:r>
            <a:endParaRPr lang="en-US" sz="2400" dirty="0"/>
          </a:p>
        </p:txBody>
      </p:sp>
      <p:sp>
        <p:nvSpPr>
          <p:cNvPr id="23" name="Curved Up Arrow 22"/>
          <p:cNvSpPr/>
          <p:nvPr/>
        </p:nvSpPr>
        <p:spPr>
          <a:xfrm rot="10800000">
            <a:off x="5601743" y="64892"/>
            <a:ext cx="2759747" cy="834431"/>
          </a:xfrm>
          <a:prstGeom prst="curvedUpArrow">
            <a:avLst>
              <a:gd name="adj1" fmla="val 94758"/>
              <a:gd name="adj2" fmla="val 137889"/>
              <a:gd name="adj3" fmla="val 36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 name="Straight Arrow Connector 23"/>
          <p:cNvCxnSpPr>
            <a:stCxn id="5" idx="2"/>
            <a:endCxn id="8" idx="0"/>
          </p:cNvCxnSpPr>
          <p:nvPr/>
        </p:nvCxnSpPr>
        <p:spPr>
          <a:xfrm>
            <a:off x="6208203" y="1526070"/>
            <a:ext cx="1676400" cy="752475"/>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5" name="Bent Arrow 24"/>
          <p:cNvSpPr/>
          <p:nvPr/>
        </p:nvSpPr>
        <p:spPr>
          <a:xfrm rot="10800000">
            <a:off x="8434917" y="1737606"/>
            <a:ext cx="1740904" cy="1232395"/>
          </a:xfrm>
          <a:prstGeom prst="bentArrow">
            <a:avLst>
              <a:gd name="adj1" fmla="val 41319"/>
              <a:gd name="adj2" fmla="val 37433"/>
              <a:gd name="adj3" fmla="val 3821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Arrow Connector 25"/>
          <p:cNvCxnSpPr>
            <a:stCxn id="46" idx="2"/>
            <a:endCxn id="14" idx="0"/>
          </p:cNvCxnSpPr>
          <p:nvPr/>
        </p:nvCxnSpPr>
        <p:spPr>
          <a:xfrm flipH="1">
            <a:off x="8887269" y="4093451"/>
            <a:ext cx="809363" cy="83383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7" name="Left Brace 26"/>
          <p:cNvSpPr/>
          <p:nvPr/>
        </p:nvSpPr>
        <p:spPr>
          <a:xfrm rot="16200000">
            <a:off x="9179053" y="4130956"/>
            <a:ext cx="368300" cy="3383917"/>
          </a:xfrm>
          <a:prstGeom prst="leftBrace">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8" name="Group 27"/>
          <p:cNvGrpSpPr/>
          <p:nvPr/>
        </p:nvGrpSpPr>
        <p:grpSpPr>
          <a:xfrm flipH="1">
            <a:off x="3513863" y="4486834"/>
            <a:ext cx="3663196" cy="1456095"/>
            <a:chOff x="1219200" y="4876799"/>
            <a:chExt cx="5181605" cy="1384995"/>
          </a:xfrm>
        </p:grpSpPr>
        <p:sp>
          <p:nvSpPr>
            <p:cNvPr id="29" name="Rectangular Callout 28"/>
            <p:cNvSpPr/>
            <p:nvPr/>
          </p:nvSpPr>
          <p:spPr>
            <a:xfrm>
              <a:off x="1219200" y="4876799"/>
              <a:ext cx="5181601" cy="1384995"/>
            </a:xfrm>
            <a:prstGeom prst="wedgeRectCallout">
              <a:avLst>
                <a:gd name="adj1" fmla="val -64610"/>
                <a:gd name="adj2" fmla="val 18499"/>
              </a:avLst>
            </a:prstGeom>
            <a:solidFill>
              <a:srgbClr val="DA1F28"/>
            </a:solidFill>
            <a:ln w="38100" cap="flat" cmpd="sng" algn="ctr">
              <a:solidFill>
                <a:srgbClr val="DA1F28">
                  <a:lumMod val="50000"/>
                </a:srgbClr>
              </a:solidFill>
              <a:prstDash val="solid"/>
            </a:ln>
            <a:effectLst/>
          </p:spPr>
          <p:txBody>
            <a:bodyPr rtlCol="0" anchor="ctr"/>
            <a:lstStyle/>
            <a:p>
              <a:pPr algn="ctr">
                <a:defRPr/>
              </a:pPr>
              <a:endParaRPr lang="en-US" kern="0">
                <a:solidFill>
                  <a:sysClr val="window" lastClr="FFFFFF"/>
                </a:solidFill>
                <a:latin typeface="Tw Cen MT"/>
              </a:endParaRPr>
            </a:p>
          </p:txBody>
        </p:sp>
        <p:sp>
          <p:nvSpPr>
            <p:cNvPr id="30" name="TextBox 29"/>
            <p:cNvSpPr txBox="1"/>
            <p:nvPr/>
          </p:nvSpPr>
          <p:spPr>
            <a:xfrm>
              <a:off x="1219204" y="4876799"/>
              <a:ext cx="5181601" cy="1317367"/>
            </a:xfrm>
            <a:prstGeom prst="rect">
              <a:avLst/>
            </a:prstGeom>
            <a:noFill/>
          </p:spPr>
          <p:txBody>
            <a:bodyPr wrap="square" rtlCol="0">
              <a:spAutoFit/>
            </a:bodyPr>
            <a:lstStyle/>
            <a:p>
              <a:pPr algn="ctr">
                <a:defRPr/>
              </a:pPr>
              <a:r>
                <a:rPr lang="en-US" sz="2800" kern="0" dirty="0" err="1">
                  <a:solidFill>
                    <a:sysClr val="window" lastClr="FFFFFF"/>
                  </a:solidFill>
                </a:rPr>
                <a:t>Subtree</a:t>
              </a:r>
              <a:r>
                <a:rPr lang="en-US" sz="2800" kern="0" dirty="0">
                  <a:solidFill>
                    <a:sysClr val="window" lastClr="FFFFFF"/>
                  </a:solidFill>
                </a:rPr>
                <a:t> size determined by length of subnet mask</a:t>
              </a:r>
            </a:p>
          </p:txBody>
        </p:sp>
      </p:grpSp>
      <p:sp>
        <p:nvSpPr>
          <p:cNvPr id="43" name="Rectangle 42"/>
          <p:cNvSpPr/>
          <p:nvPr/>
        </p:nvSpPr>
        <p:spPr>
          <a:xfrm>
            <a:off x="9223164" y="1025317"/>
            <a:ext cx="1316339" cy="60290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Subnet</a:t>
            </a:r>
          </a:p>
        </p:txBody>
      </p:sp>
      <p:pic>
        <p:nvPicPr>
          <p:cNvPr id="44"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016" y="3550527"/>
            <a:ext cx="920750" cy="542925"/>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4256" y="3550527"/>
            <a:ext cx="920750" cy="542925"/>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256" y="3550527"/>
            <a:ext cx="920750" cy="542925"/>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Box 46"/>
          <p:cNvSpPr txBox="1"/>
          <p:nvPr/>
        </p:nvSpPr>
        <p:spPr>
          <a:xfrm>
            <a:off x="8236766" y="2999197"/>
            <a:ext cx="962660" cy="1015663"/>
          </a:xfrm>
          <a:prstGeom prst="rect">
            <a:avLst/>
          </a:prstGeom>
          <a:noFill/>
        </p:spPr>
        <p:txBody>
          <a:bodyPr wrap="square" rtlCol="0">
            <a:spAutoFit/>
          </a:bodyPr>
          <a:lstStyle/>
          <a:p>
            <a:pPr algn="ctr"/>
            <a:r>
              <a:rPr lang="en-US" sz="6000" dirty="0"/>
              <a:t>…</a:t>
            </a:r>
          </a:p>
        </p:txBody>
      </p:sp>
      <p:cxnSp>
        <p:nvCxnSpPr>
          <p:cNvPr id="48" name="Straight Arrow Connector 47"/>
          <p:cNvCxnSpPr>
            <a:stCxn id="8" idx="2"/>
            <a:endCxn id="44" idx="0"/>
          </p:cNvCxnSpPr>
          <p:nvPr/>
        </p:nvCxnSpPr>
        <p:spPr>
          <a:xfrm flipH="1">
            <a:off x="6252391" y="2821470"/>
            <a:ext cx="1632212" cy="7290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2"/>
            <a:endCxn id="45" idx="0"/>
          </p:cNvCxnSpPr>
          <p:nvPr/>
        </p:nvCxnSpPr>
        <p:spPr>
          <a:xfrm flipH="1">
            <a:off x="7664631" y="2821470"/>
            <a:ext cx="219972" cy="7290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 idx="2"/>
            <a:endCxn id="46" idx="0"/>
          </p:cNvCxnSpPr>
          <p:nvPr/>
        </p:nvCxnSpPr>
        <p:spPr>
          <a:xfrm>
            <a:off x="7884603" y="2821470"/>
            <a:ext cx="1812028" cy="7290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2"/>
            <a:endCxn id="46" idx="0"/>
          </p:cNvCxnSpPr>
          <p:nvPr/>
        </p:nvCxnSpPr>
        <p:spPr>
          <a:xfrm>
            <a:off x="7884603" y="2821470"/>
            <a:ext cx="1812028" cy="729057"/>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Bent Arrow 64"/>
          <p:cNvSpPr/>
          <p:nvPr/>
        </p:nvSpPr>
        <p:spPr>
          <a:xfrm rot="10800000">
            <a:off x="10236513" y="1727213"/>
            <a:ext cx="1173441" cy="2542690"/>
          </a:xfrm>
          <a:prstGeom prst="bentArrow">
            <a:avLst>
              <a:gd name="adj1" fmla="val 41319"/>
              <a:gd name="adj2" fmla="val 37433"/>
              <a:gd name="adj3" fmla="val 3821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6" name="Group 65"/>
          <p:cNvGrpSpPr/>
          <p:nvPr/>
        </p:nvGrpSpPr>
        <p:grpSpPr>
          <a:xfrm>
            <a:off x="3621423" y="2330652"/>
            <a:ext cx="7129471" cy="1531092"/>
            <a:chOff x="414979" y="3333623"/>
            <a:chExt cx="8263530" cy="1523216"/>
          </a:xfrm>
        </p:grpSpPr>
        <p:sp>
          <p:nvSpPr>
            <p:cNvPr id="67" name="Rectangle 66"/>
            <p:cNvSpPr/>
            <p:nvPr/>
          </p:nvSpPr>
          <p:spPr>
            <a:xfrm>
              <a:off x="414979" y="3333623"/>
              <a:ext cx="8263530" cy="1523216"/>
            </a:xfrm>
            <a:prstGeom prst="rect">
              <a:avLst/>
            </a:prstGeom>
            <a:ln w="57150">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Content Placeholder 2"/>
            <p:cNvSpPr txBox="1">
              <a:spLocks/>
            </p:cNvSpPr>
            <p:nvPr/>
          </p:nvSpPr>
          <p:spPr>
            <a:xfrm>
              <a:off x="514376" y="3496212"/>
              <a:ext cx="8118848" cy="12083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a:buClr>
                  <a:schemeClr val="bg1"/>
                </a:buClr>
              </a:pPr>
              <a:r>
                <a:rPr lang="en-US" sz="3200" dirty="0">
                  <a:solidFill>
                    <a:schemeClr val="bg1"/>
                  </a:solidFill>
                </a:rPr>
                <a:t>Tree does not have a fixed depth</a:t>
              </a:r>
            </a:p>
            <a:p>
              <a:pPr>
                <a:buClr>
                  <a:schemeClr val="bg1"/>
                </a:buClr>
              </a:pPr>
              <a:r>
                <a:rPr lang="en-US" sz="3200" dirty="0">
                  <a:solidFill>
                    <a:schemeClr val="bg1"/>
                  </a:solidFill>
                </a:rPr>
                <a:t>Increasingly specific subnet masks</a:t>
              </a:r>
            </a:p>
          </p:txBody>
        </p:sp>
      </p:grpSp>
    </p:spTree>
    <p:extLst>
      <p:ext uri="{BB962C8B-B14F-4D97-AF65-F5344CB8AC3E}">
        <p14:creationId xmlns:p14="http://schemas.microsoft.com/office/powerpoint/2010/main" val="297382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50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right)">
                                      <p:cBhvr>
                                        <p:cTn id="25" dur="500"/>
                                        <p:tgtEl>
                                          <p:spTgt spid="6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anim calcmode="lin" valueType="num">
                                      <p:cBhvr>
                                        <p:cTn id="35" dur="500" fill="hold"/>
                                        <p:tgtEl>
                                          <p:spTgt spid="28"/>
                                        </p:tgtEl>
                                        <p:attrNameLst>
                                          <p:attrName>ppt_x</p:attrName>
                                        </p:attrNameLst>
                                      </p:cBhvr>
                                      <p:tavLst>
                                        <p:tav tm="0">
                                          <p:val>
                                            <p:strVal val="#ppt_x"/>
                                          </p:val>
                                        </p:tav>
                                        <p:tav tm="100000">
                                          <p:val>
                                            <p:strVal val="#ppt_x"/>
                                          </p:val>
                                        </p:tav>
                                      </p:tavLst>
                                    </p:anim>
                                    <p:anim calcmode="lin" valueType="num">
                                      <p:cBhvr>
                                        <p:cTn id="36" dur="500" fill="hold"/>
                                        <p:tgtEl>
                                          <p:spTgt spid="2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anim calcmode="lin" valueType="num">
                                      <p:cBhvr>
                                        <p:cTn id="40" dur="500" fill="hold"/>
                                        <p:tgtEl>
                                          <p:spTgt spid="27"/>
                                        </p:tgtEl>
                                        <p:attrNameLst>
                                          <p:attrName>ppt_x</p:attrName>
                                        </p:attrNameLst>
                                      </p:cBhvr>
                                      <p:tavLst>
                                        <p:tav tm="0">
                                          <p:val>
                                            <p:strVal val="#ppt_x"/>
                                          </p:val>
                                        </p:tav>
                                        <p:tav tm="100000">
                                          <p:val>
                                            <p:strVal val="#ppt_x"/>
                                          </p:val>
                                        </p:tav>
                                      </p:tavLst>
                                    </p:anim>
                                    <p:anim calcmode="lin" valueType="num">
                                      <p:cBhvr>
                                        <p:cTn id="41"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anim calcmode="lin" valueType="num">
                                      <p:cBhvr>
                                        <p:cTn id="47" dur="500" fill="hold"/>
                                        <p:tgtEl>
                                          <p:spTgt spid="66"/>
                                        </p:tgtEl>
                                        <p:attrNameLst>
                                          <p:attrName>ppt_x</p:attrName>
                                        </p:attrNameLst>
                                      </p:cBhvr>
                                      <p:tavLst>
                                        <p:tav tm="0">
                                          <p:val>
                                            <p:strVal val="#ppt_x"/>
                                          </p:val>
                                        </p:tav>
                                        <p:tav tm="100000">
                                          <p:val>
                                            <p:strVal val="#ppt_x"/>
                                          </p:val>
                                        </p:tav>
                                      </p:tavLst>
                                    </p:anim>
                                    <p:anim calcmode="lin" valueType="num">
                                      <p:cBhvr>
                                        <p:cTn id="48"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6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AE72-3240-43D4-A710-BA84BFD9E3E4}"/>
              </a:ext>
            </a:extLst>
          </p:cNvPr>
          <p:cNvSpPr>
            <a:spLocks noGrp="1"/>
          </p:cNvSpPr>
          <p:nvPr>
            <p:ph type="title"/>
          </p:nvPr>
        </p:nvSpPr>
        <p:spPr>
          <a:xfrm>
            <a:off x="110613" y="0"/>
            <a:ext cx="10515600" cy="1325563"/>
          </a:xfrm>
        </p:spPr>
        <p:txBody>
          <a:bodyPr/>
          <a:lstStyle/>
          <a:p>
            <a:r>
              <a:rPr lang="en-US" dirty="0"/>
              <a:t>Internet Protocol (IP)</a:t>
            </a:r>
          </a:p>
        </p:txBody>
      </p:sp>
      <p:sp>
        <p:nvSpPr>
          <p:cNvPr id="6" name="Espaço Reservado para Conteúdo 5">
            <a:extLst>
              <a:ext uri="{FF2B5EF4-FFF2-40B4-BE49-F238E27FC236}">
                <a16:creationId xmlns:a16="http://schemas.microsoft.com/office/drawing/2014/main" id="{0773B9BA-55E2-428D-91D0-3EDB8DDEB3D1}"/>
              </a:ext>
            </a:extLst>
          </p:cNvPr>
          <p:cNvSpPr>
            <a:spLocks noGrp="1"/>
          </p:cNvSpPr>
          <p:nvPr>
            <p:ph idx="1"/>
          </p:nvPr>
        </p:nvSpPr>
        <p:spPr>
          <a:xfrm>
            <a:off x="220919" y="1252404"/>
            <a:ext cx="5098333" cy="4627286"/>
          </a:xfrm>
        </p:spPr>
        <p:txBody>
          <a:bodyPr>
            <a:normAutofit/>
          </a:bodyPr>
          <a:lstStyle/>
          <a:p>
            <a:pPr algn="just"/>
            <a:r>
              <a:rPr lang="en-US" sz="2400" b="1" dirty="0"/>
              <a:t>Internet Header Length (IHL): </a:t>
            </a:r>
            <a:r>
              <a:rPr lang="en-US" sz="2400" dirty="0"/>
              <a:t>Specifies the length of the IP header, in 32-bit words. This includes the length of any options fields and padding. The normal value of this field when no options are used is 5 (5 32-bit words = 5*4 = 20 bytes). </a:t>
            </a:r>
          </a:p>
          <a:p>
            <a:pPr algn="just"/>
            <a:r>
              <a:rPr lang="en-US" sz="2400" b="1" dirty="0"/>
              <a:t>Type Of Service (TOS): </a:t>
            </a:r>
            <a:r>
              <a:rPr lang="en-US" sz="2400" dirty="0"/>
              <a:t>A field designed to carry information to provide quality of service features (unused).</a:t>
            </a:r>
          </a:p>
          <a:p>
            <a:pPr algn="just"/>
            <a:r>
              <a:rPr lang="en-US" sz="2400" b="1" dirty="0"/>
              <a:t>Total Length (TL): </a:t>
            </a:r>
            <a:r>
              <a:rPr lang="en-US" sz="2400" dirty="0"/>
              <a:t>Length of header + data. </a:t>
            </a:r>
          </a:p>
        </p:txBody>
      </p:sp>
      <p:pic>
        <p:nvPicPr>
          <p:cNvPr id="2050" name="Picture 2">
            <a:extLst>
              <a:ext uri="{FF2B5EF4-FFF2-40B4-BE49-F238E27FC236}">
                <a16:creationId xmlns:a16="http://schemas.microsoft.com/office/drawing/2014/main" id="{9CD18D0A-2AFF-48E0-9BF0-F83427FC2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331" y="208322"/>
            <a:ext cx="638175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29">
            <a:extLst>
              <a:ext uri="{FF2B5EF4-FFF2-40B4-BE49-F238E27FC236}">
                <a16:creationId xmlns:a16="http://schemas.microsoft.com/office/drawing/2014/main" id="{6AD6A96B-C59C-4325-8E4F-CB559A07B16C}"/>
              </a:ext>
            </a:extLst>
          </p:cNvPr>
          <p:cNvGrpSpPr/>
          <p:nvPr/>
        </p:nvGrpSpPr>
        <p:grpSpPr>
          <a:xfrm flipH="1">
            <a:off x="7988462" y="1325563"/>
            <a:ext cx="2330739" cy="1397181"/>
            <a:chOff x="1219204" y="4876799"/>
            <a:chExt cx="5181601" cy="2028167"/>
          </a:xfrm>
        </p:grpSpPr>
        <p:sp>
          <p:nvSpPr>
            <p:cNvPr id="7" name="Rectangular Callout 30">
              <a:extLst>
                <a:ext uri="{FF2B5EF4-FFF2-40B4-BE49-F238E27FC236}">
                  <a16:creationId xmlns:a16="http://schemas.microsoft.com/office/drawing/2014/main" id="{51AAF821-23E9-4321-BE99-FA4CB3ADEA5B}"/>
                </a:ext>
              </a:extLst>
            </p:cNvPr>
            <p:cNvSpPr/>
            <p:nvPr/>
          </p:nvSpPr>
          <p:spPr>
            <a:xfrm>
              <a:off x="1219204" y="4876800"/>
              <a:ext cx="5181601" cy="2028166"/>
            </a:xfrm>
            <a:prstGeom prst="wedgeRectCallout">
              <a:avLst>
                <a:gd name="adj1" fmla="val -33325"/>
                <a:gd name="adj2" fmla="val -84663"/>
              </a:avLst>
            </a:prstGeom>
            <a:solidFill>
              <a:srgbClr val="DA1F28"/>
            </a:solidFill>
            <a:ln w="38100" cap="flat" cmpd="sng" algn="ctr">
              <a:solidFill>
                <a:srgbClr val="DA1F28">
                  <a:lumMod val="50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8" name="TextBox 31">
              <a:extLst>
                <a:ext uri="{FF2B5EF4-FFF2-40B4-BE49-F238E27FC236}">
                  <a16:creationId xmlns:a16="http://schemas.microsoft.com/office/drawing/2014/main" id="{E60A2A97-1D62-4EE7-83EE-E29DDD54E034}"/>
                </a:ext>
              </a:extLst>
            </p:cNvPr>
            <p:cNvSpPr txBox="1"/>
            <p:nvPr/>
          </p:nvSpPr>
          <p:spPr>
            <a:xfrm>
              <a:off x="1219204" y="4876799"/>
              <a:ext cx="5181601" cy="20104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Limits packets to 65,535 bytes</a:t>
              </a:r>
            </a:p>
          </p:txBody>
        </p:sp>
      </p:grpSp>
    </p:spTree>
    <p:extLst>
      <p:ext uri="{BB962C8B-B14F-4D97-AF65-F5344CB8AC3E}">
        <p14:creationId xmlns:p14="http://schemas.microsoft.com/office/powerpoint/2010/main" val="326533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AE72-3240-43D4-A710-BA84BFD9E3E4}"/>
              </a:ext>
            </a:extLst>
          </p:cNvPr>
          <p:cNvSpPr>
            <a:spLocks noGrp="1"/>
          </p:cNvSpPr>
          <p:nvPr>
            <p:ph type="title"/>
          </p:nvPr>
        </p:nvSpPr>
        <p:spPr>
          <a:xfrm>
            <a:off x="110613" y="0"/>
            <a:ext cx="10515600" cy="1325563"/>
          </a:xfrm>
        </p:spPr>
        <p:txBody>
          <a:bodyPr/>
          <a:lstStyle/>
          <a:p>
            <a:r>
              <a:rPr lang="en-US" dirty="0"/>
              <a:t>Internet Protocol (IP)</a:t>
            </a:r>
          </a:p>
        </p:txBody>
      </p:sp>
      <p:sp>
        <p:nvSpPr>
          <p:cNvPr id="6" name="Espaço Reservado para Conteúdo 5">
            <a:extLst>
              <a:ext uri="{FF2B5EF4-FFF2-40B4-BE49-F238E27FC236}">
                <a16:creationId xmlns:a16="http://schemas.microsoft.com/office/drawing/2014/main" id="{0773B9BA-55E2-428D-91D0-3EDB8DDEB3D1}"/>
              </a:ext>
            </a:extLst>
          </p:cNvPr>
          <p:cNvSpPr>
            <a:spLocks noGrp="1"/>
          </p:cNvSpPr>
          <p:nvPr>
            <p:ph idx="1"/>
          </p:nvPr>
        </p:nvSpPr>
        <p:spPr>
          <a:xfrm>
            <a:off x="220919" y="1252404"/>
            <a:ext cx="5098333" cy="4627286"/>
          </a:xfrm>
        </p:spPr>
        <p:txBody>
          <a:bodyPr>
            <a:normAutofit/>
          </a:bodyPr>
          <a:lstStyle/>
          <a:p>
            <a:pPr algn="just"/>
            <a:r>
              <a:rPr lang="en-US" sz="2400" b="1" dirty="0"/>
              <a:t>Identification</a:t>
            </a:r>
            <a:r>
              <a:rPr lang="en-US" sz="2400" dirty="0"/>
              <a:t>: This field contains a 16-bit value that is a unique number for the original datagram. </a:t>
            </a:r>
          </a:p>
        </p:txBody>
      </p:sp>
      <p:pic>
        <p:nvPicPr>
          <p:cNvPr id="2050" name="Picture 2">
            <a:extLst>
              <a:ext uri="{FF2B5EF4-FFF2-40B4-BE49-F238E27FC236}">
                <a16:creationId xmlns:a16="http://schemas.microsoft.com/office/drawing/2014/main" id="{9CD18D0A-2AFF-48E0-9BF0-F83427FC2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331" y="208322"/>
            <a:ext cx="63817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9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solidFill>
                  <a:srgbClr val="002060"/>
                </a:solidFill>
              </a:rPr>
              <a:t>Numbers System</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2223818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AE72-3240-43D4-A710-BA84BFD9E3E4}"/>
              </a:ext>
            </a:extLst>
          </p:cNvPr>
          <p:cNvSpPr>
            <a:spLocks noGrp="1"/>
          </p:cNvSpPr>
          <p:nvPr>
            <p:ph type="title"/>
          </p:nvPr>
        </p:nvSpPr>
        <p:spPr>
          <a:xfrm>
            <a:off x="110613" y="0"/>
            <a:ext cx="10515600" cy="1325563"/>
          </a:xfrm>
        </p:spPr>
        <p:txBody>
          <a:bodyPr/>
          <a:lstStyle/>
          <a:p>
            <a:r>
              <a:rPr lang="en-US" dirty="0"/>
              <a:t>Internet Protocol (IP)</a:t>
            </a:r>
          </a:p>
        </p:txBody>
      </p:sp>
      <p:sp>
        <p:nvSpPr>
          <p:cNvPr id="6" name="Espaço Reservado para Conteúdo 5">
            <a:extLst>
              <a:ext uri="{FF2B5EF4-FFF2-40B4-BE49-F238E27FC236}">
                <a16:creationId xmlns:a16="http://schemas.microsoft.com/office/drawing/2014/main" id="{0773B9BA-55E2-428D-91D0-3EDB8DDEB3D1}"/>
              </a:ext>
            </a:extLst>
          </p:cNvPr>
          <p:cNvSpPr>
            <a:spLocks noGrp="1"/>
          </p:cNvSpPr>
          <p:nvPr>
            <p:ph idx="1"/>
          </p:nvPr>
        </p:nvSpPr>
        <p:spPr>
          <a:xfrm>
            <a:off x="220919" y="1252404"/>
            <a:ext cx="5098333" cy="4627286"/>
          </a:xfrm>
        </p:spPr>
        <p:txBody>
          <a:bodyPr>
            <a:normAutofit/>
          </a:bodyPr>
          <a:lstStyle/>
          <a:p>
            <a:pPr algn="just"/>
            <a:r>
              <a:rPr lang="en-US" sz="2400" b="1" dirty="0"/>
              <a:t>Flags</a:t>
            </a:r>
            <a:r>
              <a:rPr lang="en-US" sz="2400" dirty="0"/>
              <a:t>:</a:t>
            </a:r>
          </a:p>
        </p:txBody>
      </p:sp>
      <p:pic>
        <p:nvPicPr>
          <p:cNvPr id="2050" name="Picture 2">
            <a:extLst>
              <a:ext uri="{FF2B5EF4-FFF2-40B4-BE49-F238E27FC236}">
                <a16:creationId xmlns:a16="http://schemas.microsoft.com/office/drawing/2014/main" id="{9CD18D0A-2AFF-48E0-9BF0-F83427FC2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331" y="208322"/>
            <a:ext cx="63817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416FF0C-D89C-4D21-9B79-89D7CF6EFE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72"/>
          <a:stretch/>
        </p:blipFill>
        <p:spPr bwMode="auto">
          <a:xfrm>
            <a:off x="2027288" y="1651818"/>
            <a:ext cx="5504222" cy="370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143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AE72-3240-43D4-A710-BA84BFD9E3E4}"/>
              </a:ext>
            </a:extLst>
          </p:cNvPr>
          <p:cNvSpPr>
            <a:spLocks noGrp="1"/>
          </p:cNvSpPr>
          <p:nvPr>
            <p:ph type="title"/>
          </p:nvPr>
        </p:nvSpPr>
        <p:spPr>
          <a:xfrm>
            <a:off x="110613" y="0"/>
            <a:ext cx="10515600" cy="1325563"/>
          </a:xfrm>
        </p:spPr>
        <p:txBody>
          <a:bodyPr/>
          <a:lstStyle/>
          <a:p>
            <a:r>
              <a:rPr lang="en-US" dirty="0"/>
              <a:t>Internet Protocol (IP)</a:t>
            </a:r>
          </a:p>
        </p:txBody>
      </p:sp>
      <p:sp>
        <p:nvSpPr>
          <p:cNvPr id="6" name="Espaço Reservado para Conteúdo 5">
            <a:extLst>
              <a:ext uri="{FF2B5EF4-FFF2-40B4-BE49-F238E27FC236}">
                <a16:creationId xmlns:a16="http://schemas.microsoft.com/office/drawing/2014/main" id="{0773B9BA-55E2-428D-91D0-3EDB8DDEB3D1}"/>
              </a:ext>
            </a:extLst>
          </p:cNvPr>
          <p:cNvSpPr>
            <a:spLocks noGrp="1"/>
          </p:cNvSpPr>
          <p:nvPr>
            <p:ph idx="1"/>
          </p:nvPr>
        </p:nvSpPr>
        <p:spPr>
          <a:xfrm>
            <a:off x="220919" y="1252404"/>
            <a:ext cx="5098333" cy="4627286"/>
          </a:xfrm>
        </p:spPr>
        <p:txBody>
          <a:bodyPr>
            <a:normAutofit/>
          </a:bodyPr>
          <a:lstStyle/>
          <a:p>
            <a:pPr algn="just"/>
            <a:r>
              <a:rPr lang="en-US" sz="2400" b="1" dirty="0"/>
              <a:t>Fragment Offset</a:t>
            </a:r>
            <a:r>
              <a:rPr lang="en-US" sz="2400" dirty="0"/>
              <a:t>: When fragmentation of a message occurs, this field </a:t>
            </a:r>
            <a:r>
              <a:rPr lang="en-US" sz="2400" dirty="0">
                <a:solidFill>
                  <a:srgbClr val="FF0000"/>
                </a:solidFill>
              </a:rPr>
              <a:t>specifies the offset</a:t>
            </a:r>
            <a:r>
              <a:rPr lang="en-US" sz="2400" dirty="0"/>
              <a:t>, or position, in the overall message where the data in this fragment goes. </a:t>
            </a:r>
          </a:p>
          <a:p>
            <a:pPr lvl="1" algn="just"/>
            <a:r>
              <a:rPr lang="en-US" sz="2000" dirty="0"/>
              <a:t>It is specified in units of 8 bytes (64 bits). The first fragment has an offset of 0.</a:t>
            </a:r>
          </a:p>
        </p:txBody>
      </p:sp>
      <p:pic>
        <p:nvPicPr>
          <p:cNvPr id="2050" name="Picture 2">
            <a:extLst>
              <a:ext uri="{FF2B5EF4-FFF2-40B4-BE49-F238E27FC236}">
                <a16:creationId xmlns:a16="http://schemas.microsoft.com/office/drawing/2014/main" id="{9CD18D0A-2AFF-48E0-9BF0-F83427FC2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331" y="208322"/>
            <a:ext cx="63817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406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AE72-3240-43D4-A710-BA84BFD9E3E4}"/>
              </a:ext>
            </a:extLst>
          </p:cNvPr>
          <p:cNvSpPr>
            <a:spLocks noGrp="1"/>
          </p:cNvSpPr>
          <p:nvPr>
            <p:ph type="title"/>
          </p:nvPr>
        </p:nvSpPr>
        <p:spPr>
          <a:xfrm>
            <a:off x="110613" y="0"/>
            <a:ext cx="10515600" cy="1325563"/>
          </a:xfrm>
        </p:spPr>
        <p:txBody>
          <a:bodyPr/>
          <a:lstStyle/>
          <a:p>
            <a:r>
              <a:rPr lang="en-US" dirty="0"/>
              <a:t>Internet Protocol (IP)</a:t>
            </a:r>
          </a:p>
        </p:txBody>
      </p:sp>
      <p:sp>
        <p:nvSpPr>
          <p:cNvPr id="6" name="Espaço Reservado para Conteúdo 5">
            <a:extLst>
              <a:ext uri="{FF2B5EF4-FFF2-40B4-BE49-F238E27FC236}">
                <a16:creationId xmlns:a16="http://schemas.microsoft.com/office/drawing/2014/main" id="{0773B9BA-55E2-428D-91D0-3EDB8DDEB3D1}"/>
              </a:ext>
            </a:extLst>
          </p:cNvPr>
          <p:cNvSpPr>
            <a:spLocks noGrp="1"/>
          </p:cNvSpPr>
          <p:nvPr>
            <p:ph idx="1"/>
          </p:nvPr>
        </p:nvSpPr>
        <p:spPr>
          <a:xfrm>
            <a:off x="220919" y="1252404"/>
            <a:ext cx="5098333" cy="4627286"/>
          </a:xfrm>
        </p:spPr>
        <p:txBody>
          <a:bodyPr>
            <a:normAutofit/>
          </a:bodyPr>
          <a:lstStyle/>
          <a:p>
            <a:pPr algn="just"/>
            <a:r>
              <a:rPr lang="en-US" sz="2400" b="1" dirty="0"/>
              <a:t>Time To Live (TTL): </a:t>
            </a:r>
            <a:r>
              <a:rPr lang="en-US" sz="2400" dirty="0"/>
              <a:t>Specifies how long the datagram is allowed to “live” on the network, in terms of router hops.</a:t>
            </a:r>
          </a:p>
          <a:p>
            <a:pPr lvl="1" algn="just"/>
            <a:r>
              <a:rPr lang="en-US" sz="2000" dirty="0"/>
              <a:t>Each router decrements the value of the TTL field (reduces it by one) prior to transmitting it. </a:t>
            </a:r>
          </a:p>
          <a:p>
            <a:pPr lvl="1" algn="just"/>
            <a:r>
              <a:rPr lang="en-US" sz="2000" dirty="0"/>
              <a:t>If the TTL field drops to zero, the datagram is assumed to have taken too long a route and is discarded.</a:t>
            </a:r>
          </a:p>
        </p:txBody>
      </p:sp>
      <p:pic>
        <p:nvPicPr>
          <p:cNvPr id="2050" name="Picture 2">
            <a:extLst>
              <a:ext uri="{FF2B5EF4-FFF2-40B4-BE49-F238E27FC236}">
                <a16:creationId xmlns:a16="http://schemas.microsoft.com/office/drawing/2014/main" id="{9CD18D0A-2AFF-48E0-9BF0-F83427FC2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331" y="208322"/>
            <a:ext cx="638175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29">
            <a:extLst>
              <a:ext uri="{FF2B5EF4-FFF2-40B4-BE49-F238E27FC236}">
                <a16:creationId xmlns:a16="http://schemas.microsoft.com/office/drawing/2014/main" id="{7CADCDAE-D8CE-4809-9923-B3237C32DD44}"/>
              </a:ext>
            </a:extLst>
          </p:cNvPr>
          <p:cNvGrpSpPr/>
          <p:nvPr/>
        </p:nvGrpSpPr>
        <p:grpSpPr>
          <a:xfrm flipH="1">
            <a:off x="5165770" y="2081481"/>
            <a:ext cx="2330739" cy="1397181"/>
            <a:chOff x="1219204" y="4876799"/>
            <a:chExt cx="5181601" cy="2028167"/>
          </a:xfrm>
        </p:grpSpPr>
        <p:sp>
          <p:nvSpPr>
            <p:cNvPr id="7" name="Rectangular Callout 30">
              <a:extLst>
                <a:ext uri="{FF2B5EF4-FFF2-40B4-BE49-F238E27FC236}">
                  <a16:creationId xmlns:a16="http://schemas.microsoft.com/office/drawing/2014/main" id="{F452B9A3-F0DF-47D8-85D2-223E886F0DD3}"/>
                </a:ext>
              </a:extLst>
            </p:cNvPr>
            <p:cNvSpPr/>
            <p:nvPr/>
          </p:nvSpPr>
          <p:spPr>
            <a:xfrm>
              <a:off x="1219204" y="4876800"/>
              <a:ext cx="5181601" cy="2028166"/>
            </a:xfrm>
            <a:prstGeom prst="wedgeRectCallout">
              <a:avLst>
                <a:gd name="adj1" fmla="val -8478"/>
                <a:gd name="adj2" fmla="val -81027"/>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8" name="TextBox 31">
              <a:extLst>
                <a:ext uri="{FF2B5EF4-FFF2-40B4-BE49-F238E27FC236}">
                  <a16:creationId xmlns:a16="http://schemas.microsoft.com/office/drawing/2014/main" id="{C85F32C1-7EDC-49DD-94E3-6E0A20971653}"/>
                </a:ext>
              </a:extLst>
            </p:cNvPr>
            <p:cNvSpPr txBox="1"/>
            <p:nvPr/>
          </p:nvSpPr>
          <p:spPr>
            <a:xfrm>
              <a:off x="1219204" y="4876799"/>
              <a:ext cx="5181601" cy="201047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Used to implement trace route</a:t>
              </a:r>
            </a:p>
          </p:txBody>
        </p:sp>
      </p:grpSp>
    </p:spTree>
    <p:extLst>
      <p:ext uri="{BB962C8B-B14F-4D97-AF65-F5344CB8AC3E}">
        <p14:creationId xmlns:p14="http://schemas.microsoft.com/office/powerpoint/2010/main" val="27917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AE72-3240-43D4-A710-BA84BFD9E3E4}"/>
              </a:ext>
            </a:extLst>
          </p:cNvPr>
          <p:cNvSpPr>
            <a:spLocks noGrp="1"/>
          </p:cNvSpPr>
          <p:nvPr>
            <p:ph type="title"/>
          </p:nvPr>
        </p:nvSpPr>
        <p:spPr>
          <a:xfrm>
            <a:off x="110613" y="0"/>
            <a:ext cx="10515600" cy="1325563"/>
          </a:xfrm>
        </p:spPr>
        <p:txBody>
          <a:bodyPr/>
          <a:lstStyle/>
          <a:p>
            <a:r>
              <a:rPr lang="en-US" dirty="0"/>
              <a:t>Internet Protocol (IP)</a:t>
            </a:r>
          </a:p>
        </p:txBody>
      </p:sp>
      <p:sp>
        <p:nvSpPr>
          <p:cNvPr id="6" name="Espaço Reservado para Conteúdo 5">
            <a:extLst>
              <a:ext uri="{FF2B5EF4-FFF2-40B4-BE49-F238E27FC236}">
                <a16:creationId xmlns:a16="http://schemas.microsoft.com/office/drawing/2014/main" id="{0773B9BA-55E2-428D-91D0-3EDB8DDEB3D1}"/>
              </a:ext>
            </a:extLst>
          </p:cNvPr>
          <p:cNvSpPr>
            <a:spLocks noGrp="1"/>
          </p:cNvSpPr>
          <p:nvPr>
            <p:ph idx="1"/>
          </p:nvPr>
        </p:nvSpPr>
        <p:spPr>
          <a:xfrm>
            <a:off x="220919" y="1252404"/>
            <a:ext cx="5098333" cy="4627286"/>
          </a:xfrm>
        </p:spPr>
        <p:txBody>
          <a:bodyPr>
            <a:normAutofit/>
          </a:bodyPr>
          <a:lstStyle/>
          <a:p>
            <a:pPr algn="just"/>
            <a:r>
              <a:rPr lang="en-US" sz="2400" b="1" dirty="0"/>
              <a:t>Protocol:</a:t>
            </a:r>
            <a:endParaRPr lang="en-US" sz="2400" dirty="0"/>
          </a:p>
        </p:txBody>
      </p:sp>
      <p:pic>
        <p:nvPicPr>
          <p:cNvPr id="2050" name="Picture 2">
            <a:extLst>
              <a:ext uri="{FF2B5EF4-FFF2-40B4-BE49-F238E27FC236}">
                <a16:creationId xmlns:a16="http://schemas.microsoft.com/office/drawing/2014/main" id="{9CD18D0A-2AFF-48E0-9BF0-F83427FC2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331" y="208322"/>
            <a:ext cx="63817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D2CA324-7C77-4CDC-9A1A-CBA78607E0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17" b="10402"/>
          <a:stretch/>
        </p:blipFill>
        <p:spPr bwMode="auto">
          <a:xfrm>
            <a:off x="3439679" y="1061123"/>
            <a:ext cx="6866142" cy="4735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607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AE72-3240-43D4-A710-BA84BFD9E3E4}"/>
              </a:ext>
            </a:extLst>
          </p:cNvPr>
          <p:cNvSpPr>
            <a:spLocks noGrp="1"/>
          </p:cNvSpPr>
          <p:nvPr>
            <p:ph type="title"/>
          </p:nvPr>
        </p:nvSpPr>
        <p:spPr>
          <a:xfrm>
            <a:off x="110613" y="0"/>
            <a:ext cx="10515600" cy="1325563"/>
          </a:xfrm>
        </p:spPr>
        <p:txBody>
          <a:bodyPr/>
          <a:lstStyle/>
          <a:p>
            <a:r>
              <a:rPr lang="en-US" dirty="0"/>
              <a:t>Internet Protocol (IP)</a:t>
            </a:r>
          </a:p>
        </p:txBody>
      </p:sp>
      <p:sp>
        <p:nvSpPr>
          <p:cNvPr id="6" name="Espaço Reservado para Conteúdo 5">
            <a:extLst>
              <a:ext uri="{FF2B5EF4-FFF2-40B4-BE49-F238E27FC236}">
                <a16:creationId xmlns:a16="http://schemas.microsoft.com/office/drawing/2014/main" id="{0773B9BA-55E2-428D-91D0-3EDB8DDEB3D1}"/>
              </a:ext>
            </a:extLst>
          </p:cNvPr>
          <p:cNvSpPr>
            <a:spLocks noGrp="1"/>
          </p:cNvSpPr>
          <p:nvPr>
            <p:ph idx="1"/>
          </p:nvPr>
        </p:nvSpPr>
        <p:spPr>
          <a:xfrm>
            <a:off x="220919" y="1252404"/>
            <a:ext cx="5098333" cy="4627286"/>
          </a:xfrm>
        </p:spPr>
        <p:txBody>
          <a:bodyPr>
            <a:normAutofit/>
          </a:bodyPr>
          <a:lstStyle/>
          <a:p>
            <a:pPr algn="just"/>
            <a:r>
              <a:rPr lang="en-US" sz="2400" b="1" dirty="0"/>
              <a:t>Header Checksum</a:t>
            </a:r>
          </a:p>
          <a:p>
            <a:pPr algn="just"/>
            <a:r>
              <a:rPr lang="en-US" sz="2400" b="1" dirty="0"/>
              <a:t>Source and Destination Address</a:t>
            </a:r>
          </a:p>
          <a:p>
            <a:pPr algn="just"/>
            <a:r>
              <a:rPr lang="en-US" sz="2400" b="1" dirty="0"/>
              <a:t>Options: </a:t>
            </a:r>
            <a:r>
              <a:rPr lang="en-US" sz="2400" dirty="0"/>
              <a:t>One or more of several types of options may be included after the standard headers in certain IP datagrams.</a:t>
            </a:r>
            <a:endParaRPr lang="en-US" sz="2400" b="1" dirty="0"/>
          </a:p>
          <a:p>
            <a:pPr algn="just"/>
            <a:r>
              <a:rPr lang="en-US" sz="2400" b="1" dirty="0"/>
              <a:t>Padding:</a:t>
            </a:r>
            <a:r>
              <a:rPr lang="en-US" sz="2400" dirty="0"/>
              <a:t> If one or more options are included, and the number of bits used for them is not a multiple of 32, enough zero bits are added to “pad out” the header to a multiple of 32 bits (4 bytes).</a:t>
            </a:r>
          </a:p>
        </p:txBody>
      </p:sp>
      <p:pic>
        <p:nvPicPr>
          <p:cNvPr id="2050" name="Picture 2">
            <a:extLst>
              <a:ext uri="{FF2B5EF4-FFF2-40B4-BE49-F238E27FC236}">
                <a16:creationId xmlns:a16="http://schemas.microsoft.com/office/drawing/2014/main" id="{9CD18D0A-2AFF-48E0-9BF0-F83427FC2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331" y="208322"/>
            <a:ext cx="63817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828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8" y="11717"/>
            <a:ext cx="10515600" cy="1325563"/>
          </a:xfrm>
        </p:spPr>
        <p:txBody>
          <a:bodyPr/>
          <a:lstStyle/>
          <a:p>
            <a:r>
              <a:rPr lang="en-US" dirty="0"/>
              <a:t>Problem: Fragmentation</a:t>
            </a:r>
          </a:p>
        </p:txBody>
      </p:sp>
      <p:sp>
        <p:nvSpPr>
          <p:cNvPr id="3" name="Slide Number Placeholder 2"/>
          <p:cNvSpPr>
            <a:spLocks noGrp="1"/>
          </p:cNvSpPr>
          <p:nvPr>
            <p:ph type="sldNum" sz="quarter" idx="12"/>
          </p:nvPr>
        </p:nvSpPr>
        <p:spPr>
          <a:xfrm>
            <a:off x="-52208" y="921542"/>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45</a:t>
            </a:fld>
            <a:endParaRPr lang="en-US" dirty="0"/>
          </a:p>
        </p:txBody>
      </p:sp>
      <p:sp>
        <p:nvSpPr>
          <p:cNvPr id="4" name="Content Placeholder 3"/>
          <p:cNvSpPr>
            <a:spLocks noGrp="1"/>
          </p:cNvSpPr>
          <p:nvPr>
            <p:ph sz="quarter" idx="1"/>
          </p:nvPr>
        </p:nvSpPr>
        <p:spPr>
          <a:xfrm>
            <a:off x="1270469" y="3400036"/>
            <a:ext cx="10056291" cy="2384682"/>
          </a:xfrm>
        </p:spPr>
        <p:txBody>
          <a:bodyPr>
            <a:normAutofit lnSpcReduction="10000"/>
          </a:bodyPr>
          <a:lstStyle/>
          <a:p>
            <a:r>
              <a:rPr lang="en-US" dirty="0"/>
              <a:t>Problem: each network has its own MTU</a:t>
            </a:r>
          </a:p>
          <a:p>
            <a:pPr lvl="1"/>
            <a:r>
              <a:rPr lang="en-US" dirty="0"/>
              <a:t>DARPA principles: networks allowed to be heterogeneous</a:t>
            </a:r>
          </a:p>
          <a:p>
            <a:pPr lvl="1"/>
            <a:r>
              <a:rPr lang="en-US" dirty="0"/>
              <a:t>Minimum MTU may not be known for a given path</a:t>
            </a:r>
          </a:p>
          <a:p>
            <a:r>
              <a:rPr lang="en-US" sz="2700" dirty="0"/>
              <a:t>IP Solution: fragmentation</a:t>
            </a:r>
          </a:p>
          <a:p>
            <a:pPr lvl="1"/>
            <a:r>
              <a:rPr lang="en-US" dirty="0"/>
              <a:t>Split datagrams into pieces when MTU is reduced</a:t>
            </a:r>
          </a:p>
          <a:p>
            <a:pPr lvl="1"/>
            <a:r>
              <a:rPr lang="en-US" dirty="0"/>
              <a:t>Reassemble original datagram at the receiver</a:t>
            </a:r>
          </a:p>
        </p:txBody>
      </p:sp>
      <p:sp>
        <p:nvSpPr>
          <p:cNvPr id="5" name="Cloud 4"/>
          <p:cNvSpPr/>
          <p:nvPr/>
        </p:nvSpPr>
        <p:spPr>
          <a:xfrm>
            <a:off x="1915980" y="1337280"/>
            <a:ext cx="2162855" cy="10784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p:cNvSpPr/>
          <p:nvPr/>
        </p:nvSpPr>
        <p:spPr>
          <a:xfrm>
            <a:off x="7946815" y="1337280"/>
            <a:ext cx="2162855" cy="1078416"/>
          </a:xfrm>
          <a:prstGeom prst="cloud">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4916157" y="1337280"/>
            <a:ext cx="2162855" cy="1078416"/>
          </a:xfrm>
          <a:prstGeom prst="clou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15" idx="3"/>
            <a:endCxn id="13" idx="1"/>
          </p:cNvCxnSpPr>
          <p:nvPr/>
        </p:nvCxnSpPr>
        <p:spPr>
          <a:xfrm flipV="1">
            <a:off x="4337572" y="1766170"/>
            <a:ext cx="398115" cy="119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4" idx="3"/>
            <a:endCxn id="16" idx="1"/>
          </p:cNvCxnSpPr>
          <p:nvPr/>
        </p:nvCxnSpPr>
        <p:spPr>
          <a:xfrm>
            <a:off x="7410657" y="1766308"/>
            <a:ext cx="402837" cy="2120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3"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5686" y="1553124"/>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8046" y="1553262"/>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961" y="1565117"/>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3493" y="1574467"/>
            <a:ext cx="722610" cy="426091"/>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extBox 18"/>
          <p:cNvSpPr txBox="1"/>
          <p:nvPr/>
        </p:nvSpPr>
        <p:spPr>
          <a:xfrm>
            <a:off x="5191430" y="1901938"/>
            <a:ext cx="1465465" cy="400110"/>
          </a:xfrm>
          <a:prstGeom prst="rect">
            <a:avLst/>
          </a:prstGeom>
          <a:noFill/>
        </p:spPr>
        <p:txBody>
          <a:bodyPr wrap="none" rtlCol="0">
            <a:spAutoFit/>
          </a:bodyPr>
          <a:lstStyle/>
          <a:p>
            <a:pPr algn="ctr"/>
            <a:r>
              <a:rPr lang="en-US" sz="2000" b="1" dirty="0">
                <a:solidFill>
                  <a:schemeClr val="bg1"/>
                </a:solidFill>
              </a:rPr>
              <a:t>MTU = 2000</a:t>
            </a:r>
          </a:p>
        </p:txBody>
      </p:sp>
      <p:sp>
        <p:nvSpPr>
          <p:cNvPr id="20" name="TextBox 19"/>
          <p:cNvSpPr txBox="1"/>
          <p:nvPr/>
        </p:nvSpPr>
        <p:spPr>
          <a:xfrm>
            <a:off x="2142754" y="1871937"/>
            <a:ext cx="1465465" cy="400110"/>
          </a:xfrm>
          <a:prstGeom prst="rect">
            <a:avLst/>
          </a:prstGeom>
          <a:noFill/>
        </p:spPr>
        <p:txBody>
          <a:bodyPr wrap="none" rtlCol="0">
            <a:spAutoFit/>
          </a:bodyPr>
          <a:lstStyle/>
          <a:p>
            <a:pPr algn="ctr"/>
            <a:r>
              <a:rPr lang="en-US" sz="2000" b="1" dirty="0">
                <a:solidFill>
                  <a:schemeClr val="bg1"/>
                </a:solidFill>
              </a:rPr>
              <a:t>MTU = 4000</a:t>
            </a:r>
          </a:p>
        </p:txBody>
      </p:sp>
      <p:sp>
        <p:nvSpPr>
          <p:cNvPr id="21" name="TextBox 20"/>
          <p:cNvSpPr txBox="1"/>
          <p:nvPr/>
        </p:nvSpPr>
        <p:spPr>
          <a:xfrm>
            <a:off x="8279112" y="1925567"/>
            <a:ext cx="1465465" cy="400110"/>
          </a:xfrm>
          <a:prstGeom prst="rect">
            <a:avLst/>
          </a:prstGeom>
          <a:noFill/>
        </p:spPr>
        <p:txBody>
          <a:bodyPr wrap="none" rtlCol="0">
            <a:spAutoFit/>
          </a:bodyPr>
          <a:lstStyle/>
          <a:p>
            <a:pPr algn="ctr"/>
            <a:r>
              <a:rPr lang="en-US" sz="2000" b="1" dirty="0">
                <a:solidFill>
                  <a:schemeClr val="bg1"/>
                </a:solidFill>
              </a:rPr>
              <a:t>MTU = 1500</a:t>
            </a:r>
          </a:p>
        </p:txBody>
      </p:sp>
      <p:pic>
        <p:nvPicPr>
          <p:cNvPr id="22" name="Picture 2" descr="C:\Users\t0ph3r\Documents\CS 4700\assets\black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673" y="1484012"/>
            <a:ext cx="607000" cy="607000"/>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1545" y="1492301"/>
            <a:ext cx="607000" cy="607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9" name="Straight Arrow Connector 28"/>
          <p:cNvCxnSpPr>
            <a:stCxn id="22" idx="3"/>
            <a:endCxn id="15" idx="1"/>
          </p:cNvCxnSpPr>
          <p:nvPr/>
        </p:nvCxnSpPr>
        <p:spPr>
          <a:xfrm flipV="1">
            <a:off x="2106673" y="1778162"/>
            <a:ext cx="1508288" cy="9350"/>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3" idx="3"/>
            <a:endCxn id="14" idx="1"/>
          </p:cNvCxnSpPr>
          <p:nvPr/>
        </p:nvCxnSpPr>
        <p:spPr>
          <a:xfrm>
            <a:off x="5458296" y="1766169"/>
            <a:ext cx="1229750" cy="13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6" idx="3"/>
            <a:endCxn id="27" idx="1"/>
          </p:cNvCxnSpPr>
          <p:nvPr/>
        </p:nvCxnSpPr>
        <p:spPr>
          <a:xfrm>
            <a:off x="8536103" y="1787513"/>
            <a:ext cx="1435442" cy="8289"/>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074626" y="2646304"/>
            <a:ext cx="18326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a:t>
            </a:r>
          </a:p>
        </p:txBody>
      </p:sp>
      <p:sp>
        <p:nvSpPr>
          <p:cNvPr id="39" name="Rectangle 38"/>
          <p:cNvSpPr/>
          <p:nvPr/>
        </p:nvSpPr>
        <p:spPr>
          <a:xfrm>
            <a:off x="4587888" y="2646304"/>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Dgram1</a:t>
            </a:r>
          </a:p>
        </p:txBody>
      </p:sp>
      <p:sp>
        <p:nvSpPr>
          <p:cNvPr id="40" name="Rectangle 39"/>
          <p:cNvSpPr/>
          <p:nvPr/>
        </p:nvSpPr>
        <p:spPr>
          <a:xfrm>
            <a:off x="6114912" y="2646304"/>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Dgram2</a:t>
            </a:r>
          </a:p>
        </p:txBody>
      </p:sp>
      <p:sp>
        <p:nvSpPr>
          <p:cNvPr id="41" name="Rectangle 40"/>
          <p:cNvSpPr/>
          <p:nvPr/>
        </p:nvSpPr>
        <p:spPr>
          <a:xfrm>
            <a:off x="7930529" y="2646304"/>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3" name="Rectangle 42"/>
          <p:cNvSpPr/>
          <p:nvPr/>
        </p:nvSpPr>
        <p:spPr>
          <a:xfrm>
            <a:off x="8579855" y="2646304"/>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4" name="Rectangle 43"/>
          <p:cNvSpPr/>
          <p:nvPr/>
        </p:nvSpPr>
        <p:spPr>
          <a:xfrm>
            <a:off x="9221033" y="2628922"/>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5" name="Rectangle 44"/>
          <p:cNvSpPr/>
          <p:nvPr/>
        </p:nvSpPr>
        <p:spPr>
          <a:xfrm>
            <a:off x="9870359" y="2628922"/>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Tree>
    <p:extLst>
      <p:ext uri="{BB962C8B-B14F-4D97-AF65-F5344CB8AC3E}">
        <p14:creationId xmlns:p14="http://schemas.microsoft.com/office/powerpoint/2010/main" val="281441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anim calcmode="lin" valueType="num">
                                      <p:cBhvr>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2" dur="500" fill="hold"/>
                                        <p:tgtEl>
                                          <p:spTgt spid="4">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anim calcmode="lin" valueType="num">
                                      <p:cBhvr>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7" dur="500" fill="hold"/>
                                        <p:tgtEl>
                                          <p:spTgt spid="4">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anim calcmode="lin" valueType="num">
                                      <p:cBhvr>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2"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anim calcmode="lin" valueType="num">
                                      <p:cBhvr>
                                        <p:cTn id="38" dur="500" fill="hold"/>
                                        <p:tgtEl>
                                          <p:spTgt spid="38"/>
                                        </p:tgtEl>
                                        <p:attrNameLst>
                                          <p:attrName>ppt_x</p:attrName>
                                        </p:attrNameLst>
                                      </p:cBhvr>
                                      <p:tavLst>
                                        <p:tav tm="0">
                                          <p:val>
                                            <p:strVal val="#ppt_x"/>
                                          </p:val>
                                        </p:tav>
                                        <p:tav tm="100000">
                                          <p:val>
                                            <p:strVal val="#ppt_x"/>
                                          </p:val>
                                        </p:tav>
                                      </p:tavLst>
                                    </p:anim>
                                    <p:anim calcmode="lin" valueType="num">
                                      <p:cBhvr>
                                        <p:cTn id="39" dur="500" fill="hold"/>
                                        <p:tgtEl>
                                          <p:spTgt spid="38"/>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42"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anim calcmode="lin" valueType="num">
                                      <p:cBhvr>
                                        <p:cTn id="44" dur="500" fill="hold"/>
                                        <p:tgtEl>
                                          <p:spTgt spid="39"/>
                                        </p:tgtEl>
                                        <p:attrNameLst>
                                          <p:attrName>ppt_x</p:attrName>
                                        </p:attrNameLst>
                                      </p:cBhvr>
                                      <p:tavLst>
                                        <p:tav tm="0">
                                          <p:val>
                                            <p:strVal val="#ppt_x"/>
                                          </p:val>
                                        </p:tav>
                                        <p:tav tm="100000">
                                          <p:val>
                                            <p:strVal val="#ppt_x"/>
                                          </p:val>
                                        </p:tav>
                                      </p:tavLst>
                                    </p:anim>
                                    <p:anim calcmode="lin" valueType="num">
                                      <p:cBhvr>
                                        <p:cTn id="45" dur="500" fill="hold"/>
                                        <p:tgtEl>
                                          <p:spTgt spid="3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2" presetClass="entr" presetSubtype="0"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anim calcmode="lin" valueType="num">
                                      <p:cBhvr>
                                        <p:cTn id="55" dur="500" fill="hold"/>
                                        <p:tgtEl>
                                          <p:spTgt spid="41"/>
                                        </p:tgtEl>
                                        <p:attrNameLst>
                                          <p:attrName>ppt_x</p:attrName>
                                        </p:attrNameLst>
                                      </p:cBhvr>
                                      <p:tavLst>
                                        <p:tav tm="0">
                                          <p:val>
                                            <p:strVal val="#ppt_x"/>
                                          </p:val>
                                        </p:tav>
                                        <p:tav tm="100000">
                                          <p:val>
                                            <p:strVal val="#ppt_x"/>
                                          </p:val>
                                        </p:tav>
                                      </p:tavLst>
                                    </p:anim>
                                    <p:anim calcmode="lin" valueType="num">
                                      <p:cBhvr>
                                        <p:cTn id="56" dur="5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anim calcmode="lin" valueType="num">
                                      <p:cBhvr>
                                        <p:cTn id="60" dur="500" fill="hold"/>
                                        <p:tgtEl>
                                          <p:spTgt spid="43"/>
                                        </p:tgtEl>
                                        <p:attrNameLst>
                                          <p:attrName>ppt_x</p:attrName>
                                        </p:attrNameLst>
                                      </p:cBhvr>
                                      <p:tavLst>
                                        <p:tav tm="0">
                                          <p:val>
                                            <p:strVal val="#ppt_x"/>
                                          </p:val>
                                        </p:tav>
                                        <p:tav tm="100000">
                                          <p:val>
                                            <p:strVal val="#ppt_x"/>
                                          </p:val>
                                        </p:tav>
                                      </p:tavLst>
                                    </p:anim>
                                    <p:anim calcmode="lin" valueType="num">
                                      <p:cBhvr>
                                        <p:cTn id="61" dur="500" fill="hold"/>
                                        <p:tgtEl>
                                          <p:spTgt spid="4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anim calcmode="lin" valueType="num">
                                      <p:cBhvr>
                                        <p:cTn id="65" dur="500" fill="hold"/>
                                        <p:tgtEl>
                                          <p:spTgt spid="44"/>
                                        </p:tgtEl>
                                        <p:attrNameLst>
                                          <p:attrName>ppt_x</p:attrName>
                                        </p:attrNameLst>
                                      </p:cBhvr>
                                      <p:tavLst>
                                        <p:tav tm="0">
                                          <p:val>
                                            <p:strVal val="#ppt_x"/>
                                          </p:val>
                                        </p:tav>
                                        <p:tav tm="100000">
                                          <p:val>
                                            <p:strVal val="#ppt_x"/>
                                          </p:val>
                                        </p:tav>
                                      </p:tavLst>
                                    </p:anim>
                                    <p:anim calcmode="lin" valueType="num">
                                      <p:cBhvr>
                                        <p:cTn id="66" dur="500" fill="hold"/>
                                        <p:tgtEl>
                                          <p:spTgt spid="4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anim calcmode="lin" valueType="num">
                                      <p:cBhvr>
                                        <p:cTn id="70" dur="500" fill="hold"/>
                                        <p:tgtEl>
                                          <p:spTgt spid="45"/>
                                        </p:tgtEl>
                                        <p:attrNameLst>
                                          <p:attrName>ppt_x</p:attrName>
                                        </p:attrNameLst>
                                      </p:cBhvr>
                                      <p:tavLst>
                                        <p:tav tm="0">
                                          <p:val>
                                            <p:strVal val="#ppt_x"/>
                                          </p:val>
                                        </p:tav>
                                        <p:tav tm="100000">
                                          <p:val>
                                            <p:strVal val="#ppt_x"/>
                                          </p:val>
                                        </p:tav>
                                      </p:tavLst>
                                    </p:anim>
                                    <p:anim calcmode="lin" valueType="num">
                                      <p:cBhvr>
                                        <p:cTn id="71"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3" grpId="0" animBg="1"/>
      <p:bldP spid="44" grpId="0" animBg="1"/>
      <p:bldP spid="4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704" y="49718"/>
            <a:ext cx="10515600" cy="1325563"/>
          </a:xfrm>
        </p:spPr>
        <p:txBody>
          <a:bodyPr/>
          <a:lstStyle/>
          <a:p>
            <a:r>
              <a:rPr lang="en-US" dirty="0"/>
              <a:t>Fragmentation Example</a:t>
            </a:r>
          </a:p>
        </p:txBody>
      </p:sp>
      <p:sp>
        <p:nvSpPr>
          <p:cNvPr id="3" name="Slide Number Placeholder 2"/>
          <p:cNvSpPr>
            <a:spLocks noGrp="1"/>
          </p:cNvSpPr>
          <p:nvPr>
            <p:ph type="sldNum" sz="quarter" idx="12"/>
          </p:nvPr>
        </p:nvSpPr>
        <p:spPr>
          <a:xfrm>
            <a:off x="0" y="1256270"/>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46</a:t>
            </a:fld>
            <a:endParaRPr lang="en-US" dirty="0"/>
          </a:p>
        </p:txBody>
      </p:sp>
      <p:sp>
        <p:nvSpPr>
          <p:cNvPr id="5" name="Cloud 4"/>
          <p:cNvSpPr/>
          <p:nvPr/>
        </p:nvSpPr>
        <p:spPr>
          <a:xfrm>
            <a:off x="2482912" y="1071843"/>
            <a:ext cx="2162855" cy="10784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p:cNvSpPr/>
          <p:nvPr/>
        </p:nvSpPr>
        <p:spPr>
          <a:xfrm>
            <a:off x="8513747" y="1071843"/>
            <a:ext cx="2162855" cy="1078416"/>
          </a:xfrm>
          <a:prstGeom prst="cloud">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5483089" y="1071843"/>
            <a:ext cx="2162855" cy="1078416"/>
          </a:xfrm>
          <a:prstGeom prst="clou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12" idx="3"/>
            <a:endCxn id="10" idx="1"/>
          </p:cNvCxnSpPr>
          <p:nvPr/>
        </p:nvCxnSpPr>
        <p:spPr>
          <a:xfrm flipV="1">
            <a:off x="4904504" y="1500733"/>
            <a:ext cx="398115" cy="119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1" idx="3"/>
            <a:endCxn id="13" idx="1"/>
          </p:cNvCxnSpPr>
          <p:nvPr/>
        </p:nvCxnSpPr>
        <p:spPr>
          <a:xfrm>
            <a:off x="7977589" y="1500871"/>
            <a:ext cx="402837" cy="2120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618" y="1287687"/>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978" y="1287825"/>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893" y="1299680"/>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0425" y="1309030"/>
            <a:ext cx="722610" cy="42609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5758362" y="1636501"/>
            <a:ext cx="1465465" cy="400110"/>
          </a:xfrm>
          <a:prstGeom prst="rect">
            <a:avLst/>
          </a:prstGeom>
          <a:noFill/>
        </p:spPr>
        <p:txBody>
          <a:bodyPr wrap="none" rtlCol="0">
            <a:spAutoFit/>
          </a:bodyPr>
          <a:lstStyle/>
          <a:p>
            <a:pPr algn="ctr"/>
            <a:r>
              <a:rPr lang="en-US" sz="2000" b="1" dirty="0">
                <a:solidFill>
                  <a:schemeClr val="bg1"/>
                </a:solidFill>
              </a:rPr>
              <a:t>MTU = 2000</a:t>
            </a:r>
          </a:p>
        </p:txBody>
      </p:sp>
      <p:sp>
        <p:nvSpPr>
          <p:cNvPr id="15" name="TextBox 14"/>
          <p:cNvSpPr txBox="1"/>
          <p:nvPr/>
        </p:nvSpPr>
        <p:spPr>
          <a:xfrm>
            <a:off x="2709686" y="1606500"/>
            <a:ext cx="1465465" cy="400110"/>
          </a:xfrm>
          <a:prstGeom prst="rect">
            <a:avLst/>
          </a:prstGeom>
          <a:noFill/>
        </p:spPr>
        <p:txBody>
          <a:bodyPr wrap="none" rtlCol="0">
            <a:spAutoFit/>
          </a:bodyPr>
          <a:lstStyle/>
          <a:p>
            <a:pPr algn="ctr"/>
            <a:r>
              <a:rPr lang="en-US" sz="2000" b="1" dirty="0">
                <a:solidFill>
                  <a:schemeClr val="bg1"/>
                </a:solidFill>
              </a:rPr>
              <a:t>MTU = 4000</a:t>
            </a:r>
          </a:p>
        </p:txBody>
      </p:sp>
      <p:sp>
        <p:nvSpPr>
          <p:cNvPr id="16" name="TextBox 15"/>
          <p:cNvSpPr txBox="1"/>
          <p:nvPr/>
        </p:nvSpPr>
        <p:spPr>
          <a:xfrm>
            <a:off x="8846044" y="1660130"/>
            <a:ext cx="1465465" cy="400110"/>
          </a:xfrm>
          <a:prstGeom prst="rect">
            <a:avLst/>
          </a:prstGeom>
          <a:noFill/>
        </p:spPr>
        <p:txBody>
          <a:bodyPr wrap="none" rtlCol="0">
            <a:spAutoFit/>
          </a:bodyPr>
          <a:lstStyle/>
          <a:p>
            <a:pPr algn="ctr"/>
            <a:r>
              <a:rPr lang="en-US" sz="2000" b="1" dirty="0">
                <a:solidFill>
                  <a:schemeClr val="bg1"/>
                </a:solidFill>
              </a:rPr>
              <a:t>MTU = 1500</a:t>
            </a:r>
          </a:p>
        </p:txBody>
      </p:sp>
      <p:pic>
        <p:nvPicPr>
          <p:cNvPr id="17" name="Picture 2" descr="C:\Users\t0ph3r\Documents\CS 4700\assets\black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605" y="1218575"/>
            <a:ext cx="607000" cy="60700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 descr="C:\Users\t0ph3r\Documents\CS 4700\assets\black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8477" y="1226864"/>
            <a:ext cx="607000" cy="607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 name="Straight Arrow Connector 18"/>
          <p:cNvCxnSpPr>
            <a:stCxn id="17" idx="3"/>
            <a:endCxn id="12" idx="1"/>
          </p:cNvCxnSpPr>
          <p:nvPr/>
        </p:nvCxnSpPr>
        <p:spPr>
          <a:xfrm flipV="1">
            <a:off x="2673605" y="1512725"/>
            <a:ext cx="1508288" cy="9350"/>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11" idx="1"/>
          </p:cNvCxnSpPr>
          <p:nvPr/>
        </p:nvCxnSpPr>
        <p:spPr>
          <a:xfrm>
            <a:off x="6025228" y="1500732"/>
            <a:ext cx="1229750" cy="13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3"/>
            <a:endCxn id="18" idx="1"/>
          </p:cNvCxnSpPr>
          <p:nvPr/>
        </p:nvCxnSpPr>
        <p:spPr>
          <a:xfrm>
            <a:off x="9103035" y="1522076"/>
            <a:ext cx="1435442" cy="8289"/>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67896" y="3848059"/>
            <a:ext cx="173566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3" name="Rectangle 22"/>
          <p:cNvSpPr/>
          <p:nvPr/>
        </p:nvSpPr>
        <p:spPr>
          <a:xfrm>
            <a:off x="6787228" y="3176241"/>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4" name="Rectangle 23"/>
          <p:cNvSpPr/>
          <p:nvPr/>
        </p:nvSpPr>
        <p:spPr>
          <a:xfrm>
            <a:off x="6787228" y="5165789"/>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9" name="Rectangle 28"/>
          <p:cNvSpPr/>
          <p:nvPr/>
        </p:nvSpPr>
        <p:spPr>
          <a:xfrm>
            <a:off x="2165442" y="3848059"/>
            <a:ext cx="1202455"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 </a:t>
            </a:r>
            <a:r>
              <a:rPr lang="en-US" sz="2400" dirty="0" err="1"/>
              <a:t>Hdr</a:t>
            </a:r>
            <a:endParaRPr lang="en-US" sz="2400" dirty="0"/>
          </a:p>
        </p:txBody>
      </p:sp>
      <p:sp>
        <p:nvSpPr>
          <p:cNvPr id="30" name="Rectangle 29"/>
          <p:cNvSpPr/>
          <p:nvPr/>
        </p:nvSpPr>
        <p:spPr>
          <a:xfrm>
            <a:off x="6186002" y="3176241"/>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1" name="Rectangle 30"/>
          <p:cNvSpPr/>
          <p:nvPr/>
        </p:nvSpPr>
        <p:spPr>
          <a:xfrm>
            <a:off x="6186002" y="5165789"/>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44" name="TextBox 43"/>
          <p:cNvSpPr txBox="1"/>
          <p:nvPr/>
        </p:nvSpPr>
        <p:spPr>
          <a:xfrm>
            <a:off x="2443902" y="3430285"/>
            <a:ext cx="2370456" cy="400110"/>
          </a:xfrm>
          <a:prstGeom prst="rect">
            <a:avLst/>
          </a:prstGeom>
          <a:noFill/>
        </p:spPr>
        <p:txBody>
          <a:bodyPr wrap="none" rtlCol="0">
            <a:spAutoFit/>
          </a:bodyPr>
          <a:lstStyle/>
          <a:p>
            <a:pPr algn="ctr"/>
            <a:r>
              <a:rPr lang="en-US" sz="2000" dirty="0"/>
              <a:t>Length = 3820, M = 0</a:t>
            </a:r>
          </a:p>
        </p:txBody>
      </p:sp>
      <p:sp>
        <p:nvSpPr>
          <p:cNvPr id="45" name="TextBox 44"/>
          <p:cNvSpPr txBox="1"/>
          <p:nvPr/>
        </p:nvSpPr>
        <p:spPr>
          <a:xfrm>
            <a:off x="3883709" y="4211052"/>
            <a:ext cx="704039" cy="400110"/>
          </a:xfrm>
          <a:prstGeom prst="rect">
            <a:avLst/>
          </a:prstGeom>
          <a:noFill/>
        </p:spPr>
        <p:txBody>
          <a:bodyPr wrap="none" rtlCol="0">
            <a:spAutoFit/>
          </a:bodyPr>
          <a:lstStyle/>
          <a:p>
            <a:pPr algn="ctr"/>
            <a:r>
              <a:rPr lang="en-US" sz="2000" dirty="0"/>
              <a:t>3800</a:t>
            </a:r>
          </a:p>
        </p:txBody>
      </p:sp>
      <p:sp>
        <p:nvSpPr>
          <p:cNvPr id="46" name="TextBox 45"/>
          <p:cNvSpPr txBox="1"/>
          <p:nvPr/>
        </p:nvSpPr>
        <p:spPr>
          <a:xfrm>
            <a:off x="2544492" y="4231711"/>
            <a:ext cx="444352" cy="400110"/>
          </a:xfrm>
          <a:prstGeom prst="rect">
            <a:avLst/>
          </a:prstGeom>
          <a:noFill/>
        </p:spPr>
        <p:txBody>
          <a:bodyPr wrap="none" rtlCol="0">
            <a:spAutoFit/>
          </a:bodyPr>
          <a:lstStyle/>
          <a:p>
            <a:pPr algn="ctr"/>
            <a:r>
              <a:rPr lang="en-US" sz="2000" dirty="0"/>
              <a:t>20</a:t>
            </a:r>
          </a:p>
        </p:txBody>
      </p:sp>
      <p:sp>
        <p:nvSpPr>
          <p:cNvPr id="47" name="TextBox 46"/>
          <p:cNvSpPr txBox="1"/>
          <p:nvPr/>
        </p:nvSpPr>
        <p:spPr>
          <a:xfrm>
            <a:off x="5981991" y="2502611"/>
            <a:ext cx="2370456" cy="707886"/>
          </a:xfrm>
          <a:prstGeom prst="rect">
            <a:avLst/>
          </a:prstGeom>
          <a:noFill/>
        </p:spPr>
        <p:txBody>
          <a:bodyPr wrap="none" rtlCol="0">
            <a:spAutoFit/>
          </a:bodyPr>
          <a:lstStyle/>
          <a:p>
            <a:pPr algn="ctr"/>
            <a:r>
              <a:rPr lang="en-US" sz="2000" dirty="0"/>
              <a:t>Length = 2000, M = 1</a:t>
            </a:r>
          </a:p>
          <a:p>
            <a:pPr algn="ctr"/>
            <a:r>
              <a:rPr lang="en-US" sz="2000" dirty="0"/>
              <a:t>Offset = 0</a:t>
            </a:r>
          </a:p>
        </p:txBody>
      </p:sp>
      <p:sp>
        <p:nvSpPr>
          <p:cNvPr id="48" name="TextBox 47"/>
          <p:cNvSpPr txBox="1"/>
          <p:nvPr/>
        </p:nvSpPr>
        <p:spPr>
          <a:xfrm>
            <a:off x="5981992" y="4457903"/>
            <a:ext cx="2370456" cy="707886"/>
          </a:xfrm>
          <a:prstGeom prst="rect">
            <a:avLst/>
          </a:prstGeom>
          <a:noFill/>
        </p:spPr>
        <p:txBody>
          <a:bodyPr wrap="none" rtlCol="0">
            <a:spAutoFit/>
          </a:bodyPr>
          <a:lstStyle/>
          <a:p>
            <a:pPr algn="ctr"/>
            <a:r>
              <a:rPr lang="en-US" sz="2000" dirty="0"/>
              <a:t>Length = 1840, M = 0</a:t>
            </a:r>
          </a:p>
          <a:p>
            <a:pPr algn="ctr"/>
            <a:r>
              <a:rPr lang="en-US" sz="2000" dirty="0"/>
              <a:t>Offset = 1980</a:t>
            </a:r>
          </a:p>
        </p:txBody>
      </p:sp>
      <p:sp>
        <p:nvSpPr>
          <p:cNvPr id="49" name="TextBox 48"/>
          <p:cNvSpPr txBox="1"/>
          <p:nvPr/>
        </p:nvSpPr>
        <p:spPr>
          <a:xfrm>
            <a:off x="7122521" y="3565259"/>
            <a:ext cx="704039" cy="400110"/>
          </a:xfrm>
          <a:prstGeom prst="rect">
            <a:avLst/>
          </a:prstGeom>
          <a:noFill/>
        </p:spPr>
        <p:txBody>
          <a:bodyPr wrap="none" rtlCol="0">
            <a:spAutoFit/>
          </a:bodyPr>
          <a:lstStyle/>
          <a:p>
            <a:pPr algn="ctr"/>
            <a:r>
              <a:rPr lang="en-US" sz="2000" dirty="0"/>
              <a:t>1980</a:t>
            </a:r>
          </a:p>
        </p:txBody>
      </p:sp>
      <p:sp>
        <p:nvSpPr>
          <p:cNvPr id="50" name="TextBox 49"/>
          <p:cNvSpPr txBox="1"/>
          <p:nvPr/>
        </p:nvSpPr>
        <p:spPr>
          <a:xfrm>
            <a:off x="6264438" y="3565303"/>
            <a:ext cx="444352" cy="400110"/>
          </a:xfrm>
          <a:prstGeom prst="rect">
            <a:avLst/>
          </a:prstGeom>
          <a:noFill/>
        </p:spPr>
        <p:txBody>
          <a:bodyPr wrap="none" rtlCol="0">
            <a:spAutoFit/>
          </a:bodyPr>
          <a:lstStyle/>
          <a:p>
            <a:pPr algn="ctr"/>
            <a:r>
              <a:rPr lang="en-US" sz="2000" dirty="0"/>
              <a:t>20</a:t>
            </a:r>
          </a:p>
        </p:txBody>
      </p:sp>
      <p:sp>
        <p:nvSpPr>
          <p:cNvPr id="51" name="TextBox 50"/>
          <p:cNvSpPr txBox="1"/>
          <p:nvPr/>
        </p:nvSpPr>
        <p:spPr>
          <a:xfrm>
            <a:off x="7122521" y="5549441"/>
            <a:ext cx="704039" cy="400110"/>
          </a:xfrm>
          <a:prstGeom prst="rect">
            <a:avLst/>
          </a:prstGeom>
          <a:noFill/>
        </p:spPr>
        <p:txBody>
          <a:bodyPr wrap="none" rtlCol="0">
            <a:spAutoFit/>
          </a:bodyPr>
          <a:lstStyle/>
          <a:p>
            <a:pPr algn="ctr"/>
            <a:r>
              <a:rPr lang="en-US" sz="2000" dirty="0"/>
              <a:t>1820</a:t>
            </a:r>
          </a:p>
        </p:txBody>
      </p:sp>
      <p:sp>
        <p:nvSpPr>
          <p:cNvPr id="52" name="TextBox 51"/>
          <p:cNvSpPr txBox="1"/>
          <p:nvPr/>
        </p:nvSpPr>
        <p:spPr>
          <a:xfrm>
            <a:off x="6264438" y="5549485"/>
            <a:ext cx="444352" cy="400110"/>
          </a:xfrm>
          <a:prstGeom prst="rect">
            <a:avLst/>
          </a:prstGeom>
          <a:noFill/>
        </p:spPr>
        <p:txBody>
          <a:bodyPr wrap="none" rtlCol="0">
            <a:spAutoFit/>
          </a:bodyPr>
          <a:lstStyle/>
          <a:p>
            <a:pPr algn="ctr"/>
            <a:r>
              <a:rPr lang="en-US" sz="2000" dirty="0"/>
              <a:t>20</a:t>
            </a:r>
          </a:p>
        </p:txBody>
      </p:sp>
      <p:sp>
        <p:nvSpPr>
          <p:cNvPr id="60" name="Up Arrow 59"/>
          <p:cNvSpPr/>
          <p:nvPr/>
        </p:nvSpPr>
        <p:spPr>
          <a:xfrm rot="10345480">
            <a:off x="7161089" y="3933532"/>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Up Arrow 61"/>
          <p:cNvSpPr/>
          <p:nvPr/>
        </p:nvSpPr>
        <p:spPr>
          <a:xfrm rot="16200000">
            <a:off x="8427774" y="2246551"/>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Up Arrow 62"/>
          <p:cNvSpPr/>
          <p:nvPr/>
        </p:nvSpPr>
        <p:spPr>
          <a:xfrm rot="16200000">
            <a:off x="8427774" y="4206534"/>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Up Arrow 63"/>
          <p:cNvSpPr/>
          <p:nvPr/>
        </p:nvSpPr>
        <p:spPr>
          <a:xfrm rot="16200000">
            <a:off x="4926988" y="3198656"/>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49" idx="3"/>
          </p:cNvCxnSpPr>
          <p:nvPr/>
        </p:nvCxnSpPr>
        <p:spPr>
          <a:xfrm>
            <a:off x="7826559" y="3765314"/>
            <a:ext cx="1614186" cy="88682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1" idx="3"/>
          </p:cNvCxnSpPr>
          <p:nvPr/>
        </p:nvCxnSpPr>
        <p:spPr>
          <a:xfrm flipV="1">
            <a:off x="7826559" y="4804540"/>
            <a:ext cx="1614186" cy="94495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462124" y="4076690"/>
            <a:ext cx="1029449" cy="1200329"/>
          </a:xfrm>
          <a:prstGeom prst="rect">
            <a:avLst/>
          </a:prstGeom>
          <a:noFill/>
        </p:spPr>
        <p:txBody>
          <a:bodyPr wrap="none" rtlCol="0">
            <a:spAutoFit/>
          </a:bodyPr>
          <a:lstStyle/>
          <a:p>
            <a:pPr algn="r"/>
            <a:r>
              <a:rPr lang="en-US" sz="2400" dirty="0"/>
              <a:t>1980</a:t>
            </a:r>
          </a:p>
          <a:p>
            <a:pPr algn="r"/>
            <a:r>
              <a:rPr lang="en-US" sz="2400" dirty="0"/>
              <a:t>+ 1820</a:t>
            </a:r>
          </a:p>
          <a:p>
            <a:pPr algn="r"/>
            <a:r>
              <a:rPr lang="en-US" sz="2400" dirty="0"/>
              <a:t>= 3800</a:t>
            </a:r>
          </a:p>
        </p:txBody>
      </p:sp>
    </p:spTree>
    <p:extLst>
      <p:ext uri="{BB962C8B-B14F-4D97-AF65-F5344CB8AC3E}">
        <p14:creationId xmlns:p14="http://schemas.microsoft.com/office/powerpoint/2010/main" val="255193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anim calcmode="lin" valueType="num">
                                      <p:cBhvr>
                                        <p:cTn id="13" dur="500" fill="hold"/>
                                        <p:tgtEl>
                                          <p:spTgt spid="24"/>
                                        </p:tgtEl>
                                        <p:attrNameLst>
                                          <p:attrName>ppt_x</p:attrName>
                                        </p:attrNameLst>
                                      </p:cBhvr>
                                      <p:tavLst>
                                        <p:tav tm="0">
                                          <p:val>
                                            <p:strVal val="#ppt_x"/>
                                          </p:val>
                                        </p:tav>
                                        <p:tav tm="100000">
                                          <p:val>
                                            <p:strVal val="#ppt_x"/>
                                          </p:val>
                                        </p:tav>
                                      </p:tavLst>
                                    </p:anim>
                                    <p:anim calcmode="lin" valueType="num">
                                      <p:cBhvr>
                                        <p:cTn id="14" dur="5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anim calcmode="lin" valueType="num">
                                      <p:cBhvr>
                                        <p:cTn id="18" dur="500" fill="hold"/>
                                        <p:tgtEl>
                                          <p:spTgt spid="30"/>
                                        </p:tgtEl>
                                        <p:attrNameLst>
                                          <p:attrName>ppt_x</p:attrName>
                                        </p:attrNameLst>
                                      </p:cBhvr>
                                      <p:tavLst>
                                        <p:tav tm="0">
                                          <p:val>
                                            <p:strVal val="#ppt_x"/>
                                          </p:val>
                                        </p:tav>
                                        <p:tav tm="100000">
                                          <p:val>
                                            <p:strVal val="#ppt_x"/>
                                          </p:val>
                                        </p:tav>
                                      </p:tavLst>
                                    </p:anim>
                                    <p:anim calcmode="lin" valueType="num">
                                      <p:cBhvr>
                                        <p:cTn id="19" dur="5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anim calcmode="lin" valueType="num">
                                      <p:cBhvr>
                                        <p:cTn id="23" dur="500" fill="hold"/>
                                        <p:tgtEl>
                                          <p:spTgt spid="31"/>
                                        </p:tgtEl>
                                        <p:attrNameLst>
                                          <p:attrName>ppt_x</p:attrName>
                                        </p:attrNameLst>
                                      </p:cBhvr>
                                      <p:tavLst>
                                        <p:tav tm="0">
                                          <p:val>
                                            <p:strVal val="#ppt_x"/>
                                          </p:val>
                                        </p:tav>
                                        <p:tav tm="100000">
                                          <p:val>
                                            <p:strVal val="#ppt_x"/>
                                          </p:val>
                                        </p:tav>
                                      </p:tavLst>
                                    </p:anim>
                                    <p:anim calcmode="lin" valueType="num">
                                      <p:cBhvr>
                                        <p:cTn id="24" dur="5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anim calcmode="lin" valueType="num">
                                      <p:cBhvr>
                                        <p:cTn id="28" dur="500" fill="hold"/>
                                        <p:tgtEl>
                                          <p:spTgt spid="47"/>
                                        </p:tgtEl>
                                        <p:attrNameLst>
                                          <p:attrName>ppt_x</p:attrName>
                                        </p:attrNameLst>
                                      </p:cBhvr>
                                      <p:tavLst>
                                        <p:tav tm="0">
                                          <p:val>
                                            <p:strVal val="#ppt_x"/>
                                          </p:val>
                                        </p:tav>
                                        <p:tav tm="100000">
                                          <p:val>
                                            <p:strVal val="#ppt_x"/>
                                          </p:val>
                                        </p:tav>
                                      </p:tavLst>
                                    </p:anim>
                                    <p:anim calcmode="lin" valueType="num">
                                      <p:cBhvr>
                                        <p:cTn id="29" dur="500" fill="hold"/>
                                        <p:tgtEl>
                                          <p:spTgt spid="4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anim calcmode="lin" valueType="num">
                                      <p:cBhvr>
                                        <p:cTn id="33" dur="500" fill="hold"/>
                                        <p:tgtEl>
                                          <p:spTgt spid="48"/>
                                        </p:tgtEl>
                                        <p:attrNameLst>
                                          <p:attrName>ppt_x</p:attrName>
                                        </p:attrNameLst>
                                      </p:cBhvr>
                                      <p:tavLst>
                                        <p:tav tm="0">
                                          <p:val>
                                            <p:strVal val="#ppt_x"/>
                                          </p:val>
                                        </p:tav>
                                        <p:tav tm="100000">
                                          <p:val>
                                            <p:strVal val="#ppt_x"/>
                                          </p:val>
                                        </p:tav>
                                      </p:tavLst>
                                    </p:anim>
                                    <p:anim calcmode="lin" valueType="num">
                                      <p:cBhvr>
                                        <p:cTn id="34" dur="500" fill="hold"/>
                                        <p:tgtEl>
                                          <p:spTgt spid="4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anim calcmode="lin" valueType="num">
                                      <p:cBhvr>
                                        <p:cTn id="38" dur="500" fill="hold"/>
                                        <p:tgtEl>
                                          <p:spTgt spid="49"/>
                                        </p:tgtEl>
                                        <p:attrNameLst>
                                          <p:attrName>ppt_x</p:attrName>
                                        </p:attrNameLst>
                                      </p:cBhvr>
                                      <p:tavLst>
                                        <p:tav tm="0">
                                          <p:val>
                                            <p:strVal val="#ppt_x"/>
                                          </p:val>
                                        </p:tav>
                                        <p:tav tm="100000">
                                          <p:val>
                                            <p:strVal val="#ppt_x"/>
                                          </p:val>
                                        </p:tav>
                                      </p:tavLst>
                                    </p:anim>
                                    <p:anim calcmode="lin" valueType="num">
                                      <p:cBhvr>
                                        <p:cTn id="39" dur="5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anim calcmode="lin" valueType="num">
                                      <p:cBhvr>
                                        <p:cTn id="43" dur="500" fill="hold"/>
                                        <p:tgtEl>
                                          <p:spTgt spid="50"/>
                                        </p:tgtEl>
                                        <p:attrNameLst>
                                          <p:attrName>ppt_x</p:attrName>
                                        </p:attrNameLst>
                                      </p:cBhvr>
                                      <p:tavLst>
                                        <p:tav tm="0">
                                          <p:val>
                                            <p:strVal val="#ppt_x"/>
                                          </p:val>
                                        </p:tav>
                                        <p:tav tm="100000">
                                          <p:val>
                                            <p:strVal val="#ppt_x"/>
                                          </p:val>
                                        </p:tav>
                                      </p:tavLst>
                                    </p:anim>
                                    <p:anim calcmode="lin" valueType="num">
                                      <p:cBhvr>
                                        <p:cTn id="44" dur="500" fill="hold"/>
                                        <p:tgtEl>
                                          <p:spTgt spid="5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anim calcmode="lin" valueType="num">
                                      <p:cBhvr>
                                        <p:cTn id="48" dur="500" fill="hold"/>
                                        <p:tgtEl>
                                          <p:spTgt spid="51"/>
                                        </p:tgtEl>
                                        <p:attrNameLst>
                                          <p:attrName>ppt_x</p:attrName>
                                        </p:attrNameLst>
                                      </p:cBhvr>
                                      <p:tavLst>
                                        <p:tav tm="0">
                                          <p:val>
                                            <p:strVal val="#ppt_x"/>
                                          </p:val>
                                        </p:tav>
                                        <p:tav tm="100000">
                                          <p:val>
                                            <p:strVal val="#ppt_x"/>
                                          </p:val>
                                        </p:tav>
                                      </p:tavLst>
                                    </p:anim>
                                    <p:anim calcmode="lin" valueType="num">
                                      <p:cBhvr>
                                        <p:cTn id="49" dur="500" fill="hold"/>
                                        <p:tgtEl>
                                          <p:spTgt spid="5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anim calcmode="lin" valueType="num">
                                      <p:cBhvr>
                                        <p:cTn id="53" dur="500" fill="hold"/>
                                        <p:tgtEl>
                                          <p:spTgt spid="52"/>
                                        </p:tgtEl>
                                        <p:attrNameLst>
                                          <p:attrName>ppt_x</p:attrName>
                                        </p:attrNameLst>
                                      </p:cBhvr>
                                      <p:tavLst>
                                        <p:tav tm="0">
                                          <p:val>
                                            <p:strVal val="#ppt_x"/>
                                          </p:val>
                                        </p:tav>
                                        <p:tav tm="100000">
                                          <p:val>
                                            <p:strVal val="#ppt_x"/>
                                          </p:val>
                                        </p:tav>
                                      </p:tavLst>
                                    </p:anim>
                                    <p:anim calcmode="lin" valueType="num">
                                      <p:cBhvr>
                                        <p:cTn id="54"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anim calcmode="lin" valueType="num">
                                      <p:cBhvr>
                                        <p:cTn id="65" dur="500" fill="hold"/>
                                        <p:tgtEl>
                                          <p:spTgt spid="68"/>
                                        </p:tgtEl>
                                        <p:attrNameLst>
                                          <p:attrName>ppt_x</p:attrName>
                                        </p:attrNameLst>
                                      </p:cBhvr>
                                      <p:tavLst>
                                        <p:tav tm="0">
                                          <p:val>
                                            <p:strVal val="#ppt_x"/>
                                          </p:val>
                                        </p:tav>
                                        <p:tav tm="100000">
                                          <p:val>
                                            <p:strVal val="#ppt_x"/>
                                          </p:val>
                                        </p:tav>
                                      </p:tavLst>
                                    </p:anim>
                                    <p:anim calcmode="lin" valueType="num">
                                      <p:cBhvr>
                                        <p:cTn id="66" dur="500" fill="hold"/>
                                        <p:tgtEl>
                                          <p:spTgt spid="68"/>
                                        </p:tgtEl>
                                        <p:attrNameLst>
                                          <p:attrName>ppt_y</p:attrName>
                                        </p:attrNameLst>
                                      </p:cBhvr>
                                      <p:tavLst>
                                        <p:tav tm="0">
                                          <p:val>
                                            <p:strVal val="#ppt_y+.1"/>
                                          </p:val>
                                        </p:tav>
                                        <p:tav tm="100000">
                                          <p:val>
                                            <p:strVal val="#ppt_y"/>
                                          </p:val>
                                        </p:tav>
                                      </p:tavLst>
                                    </p:anim>
                                  </p:childTnLst>
                                </p:cTn>
                              </p:par>
                            </p:childTnLst>
                          </p:cTn>
                        </p:par>
                        <p:par>
                          <p:cTn id="67" fill="hold">
                            <p:stCondLst>
                              <p:cond delay="500"/>
                            </p:stCondLst>
                            <p:childTnLst>
                              <p:par>
                                <p:cTn id="68" presetID="42" presetClass="entr" presetSubtype="0" fill="hold" grpId="0" nodeType="after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anim calcmode="lin" valueType="num">
                                      <p:cBhvr>
                                        <p:cTn id="71" dur="500" fill="hold"/>
                                        <p:tgtEl>
                                          <p:spTgt spid="71"/>
                                        </p:tgtEl>
                                        <p:attrNameLst>
                                          <p:attrName>ppt_x</p:attrName>
                                        </p:attrNameLst>
                                      </p:cBhvr>
                                      <p:tavLst>
                                        <p:tav tm="0">
                                          <p:val>
                                            <p:strVal val="#ppt_x"/>
                                          </p:val>
                                        </p:tav>
                                        <p:tav tm="100000">
                                          <p:val>
                                            <p:strVal val="#ppt_x"/>
                                          </p:val>
                                        </p:tav>
                                      </p:tavLst>
                                    </p:anim>
                                    <p:anim calcmode="lin" valueType="num">
                                      <p:cBhvr>
                                        <p:cTn id="72" dur="5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1" nodeType="clickEffect">
                                  <p:stCondLst>
                                    <p:cond delay="0"/>
                                  </p:stCondLst>
                                  <p:childTnLst>
                                    <p:animEffect transition="out" filter="fade">
                                      <p:cBhvr>
                                        <p:cTn id="76" dur="500"/>
                                        <p:tgtEl>
                                          <p:spTgt spid="71"/>
                                        </p:tgtEl>
                                      </p:cBhvr>
                                    </p:animEffect>
                                    <p:anim calcmode="lin" valueType="num">
                                      <p:cBhvr>
                                        <p:cTn id="77" dur="500"/>
                                        <p:tgtEl>
                                          <p:spTgt spid="71"/>
                                        </p:tgtEl>
                                        <p:attrNameLst>
                                          <p:attrName>ppt_x</p:attrName>
                                        </p:attrNameLst>
                                      </p:cBhvr>
                                      <p:tavLst>
                                        <p:tav tm="0">
                                          <p:val>
                                            <p:strVal val="ppt_x"/>
                                          </p:val>
                                        </p:tav>
                                        <p:tav tm="100000">
                                          <p:val>
                                            <p:strVal val="ppt_x"/>
                                          </p:val>
                                        </p:tav>
                                      </p:tavLst>
                                    </p:anim>
                                    <p:anim calcmode="lin" valueType="num">
                                      <p:cBhvr>
                                        <p:cTn id="78" dur="500"/>
                                        <p:tgtEl>
                                          <p:spTgt spid="71"/>
                                        </p:tgtEl>
                                        <p:attrNameLst>
                                          <p:attrName>ppt_y</p:attrName>
                                        </p:attrNameLst>
                                      </p:cBhvr>
                                      <p:tavLst>
                                        <p:tav tm="0">
                                          <p:val>
                                            <p:strVal val="ppt_y"/>
                                          </p:val>
                                        </p:tav>
                                        <p:tav tm="100000">
                                          <p:val>
                                            <p:strVal val="ppt_y+.1"/>
                                          </p:val>
                                        </p:tav>
                                      </p:tavLst>
                                    </p:anim>
                                    <p:set>
                                      <p:cBhvr>
                                        <p:cTn id="79" dur="1" fill="hold">
                                          <p:stCondLst>
                                            <p:cond delay="499"/>
                                          </p:stCondLst>
                                        </p:cTn>
                                        <p:tgtEl>
                                          <p:spTgt spid="71"/>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500"/>
                                        <p:tgtEl>
                                          <p:spTgt spid="65"/>
                                        </p:tgtEl>
                                      </p:cBhvr>
                                    </p:animEffect>
                                    <p:anim calcmode="lin" valueType="num">
                                      <p:cBhvr>
                                        <p:cTn id="82" dur="500"/>
                                        <p:tgtEl>
                                          <p:spTgt spid="65"/>
                                        </p:tgtEl>
                                        <p:attrNameLst>
                                          <p:attrName>ppt_x</p:attrName>
                                        </p:attrNameLst>
                                      </p:cBhvr>
                                      <p:tavLst>
                                        <p:tav tm="0">
                                          <p:val>
                                            <p:strVal val="ppt_x"/>
                                          </p:val>
                                        </p:tav>
                                        <p:tav tm="100000">
                                          <p:val>
                                            <p:strVal val="ppt_x"/>
                                          </p:val>
                                        </p:tav>
                                      </p:tavLst>
                                    </p:anim>
                                    <p:anim calcmode="lin" valueType="num">
                                      <p:cBhvr>
                                        <p:cTn id="83" dur="500"/>
                                        <p:tgtEl>
                                          <p:spTgt spid="65"/>
                                        </p:tgtEl>
                                        <p:attrNameLst>
                                          <p:attrName>ppt_y</p:attrName>
                                        </p:attrNameLst>
                                      </p:cBhvr>
                                      <p:tavLst>
                                        <p:tav tm="0">
                                          <p:val>
                                            <p:strVal val="ppt_y"/>
                                          </p:val>
                                        </p:tav>
                                        <p:tav tm="100000">
                                          <p:val>
                                            <p:strVal val="ppt_y+.1"/>
                                          </p:val>
                                        </p:tav>
                                      </p:tavLst>
                                    </p:anim>
                                    <p:set>
                                      <p:cBhvr>
                                        <p:cTn id="84" dur="1" fill="hold">
                                          <p:stCondLst>
                                            <p:cond delay="499"/>
                                          </p:stCondLst>
                                        </p:cTn>
                                        <p:tgtEl>
                                          <p:spTgt spid="65"/>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500"/>
                                        <p:tgtEl>
                                          <p:spTgt spid="68"/>
                                        </p:tgtEl>
                                      </p:cBhvr>
                                    </p:animEffect>
                                    <p:anim calcmode="lin" valueType="num">
                                      <p:cBhvr>
                                        <p:cTn id="87" dur="500"/>
                                        <p:tgtEl>
                                          <p:spTgt spid="68"/>
                                        </p:tgtEl>
                                        <p:attrNameLst>
                                          <p:attrName>ppt_x</p:attrName>
                                        </p:attrNameLst>
                                      </p:cBhvr>
                                      <p:tavLst>
                                        <p:tav tm="0">
                                          <p:val>
                                            <p:strVal val="ppt_x"/>
                                          </p:val>
                                        </p:tav>
                                        <p:tav tm="100000">
                                          <p:val>
                                            <p:strVal val="ppt_x"/>
                                          </p:val>
                                        </p:tav>
                                      </p:tavLst>
                                    </p:anim>
                                    <p:anim calcmode="lin" valueType="num">
                                      <p:cBhvr>
                                        <p:cTn id="88" dur="500"/>
                                        <p:tgtEl>
                                          <p:spTgt spid="68"/>
                                        </p:tgtEl>
                                        <p:attrNameLst>
                                          <p:attrName>ppt_y</p:attrName>
                                        </p:attrNameLst>
                                      </p:cBhvr>
                                      <p:tavLst>
                                        <p:tav tm="0">
                                          <p:val>
                                            <p:strVal val="ppt_y"/>
                                          </p:val>
                                        </p:tav>
                                        <p:tav tm="100000">
                                          <p:val>
                                            <p:strVal val="ppt_y+.1"/>
                                          </p:val>
                                        </p:tav>
                                      </p:tavLst>
                                    </p:anim>
                                    <p:set>
                                      <p:cBhvr>
                                        <p:cTn id="89" dur="1" fill="hold">
                                          <p:stCondLst>
                                            <p:cond delay="499"/>
                                          </p:stCondLst>
                                        </p:cTn>
                                        <p:tgtEl>
                                          <p:spTgt spid="68"/>
                                        </p:tgtEl>
                                        <p:attrNameLst>
                                          <p:attrName>style.visibility</p:attrName>
                                        </p:attrNameLst>
                                      </p:cBhvr>
                                      <p:to>
                                        <p:strVal val="hidden"/>
                                      </p:to>
                                    </p:set>
                                  </p:childTnLst>
                                </p:cTn>
                              </p:par>
                            </p:childTnLst>
                          </p:cTn>
                        </p:par>
                        <p:par>
                          <p:cTn id="90" fill="hold">
                            <p:stCondLst>
                              <p:cond delay="500"/>
                            </p:stCondLst>
                            <p:childTnLst>
                              <p:par>
                                <p:cTn id="91" presetID="42" presetClass="entr" presetSubtype="0" fill="hold" grpId="0" nodeType="after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fade">
                                      <p:cBhvr>
                                        <p:cTn id="93" dur="500"/>
                                        <p:tgtEl>
                                          <p:spTgt spid="60"/>
                                        </p:tgtEl>
                                      </p:cBhvr>
                                    </p:animEffect>
                                    <p:anim calcmode="lin" valueType="num">
                                      <p:cBhvr>
                                        <p:cTn id="94" dur="500" fill="hold"/>
                                        <p:tgtEl>
                                          <p:spTgt spid="60"/>
                                        </p:tgtEl>
                                        <p:attrNameLst>
                                          <p:attrName>ppt_x</p:attrName>
                                        </p:attrNameLst>
                                      </p:cBhvr>
                                      <p:tavLst>
                                        <p:tav tm="0">
                                          <p:val>
                                            <p:strVal val="#ppt_x"/>
                                          </p:val>
                                        </p:tav>
                                        <p:tav tm="100000">
                                          <p:val>
                                            <p:strVal val="#ppt_x"/>
                                          </p:val>
                                        </p:tav>
                                      </p:tavLst>
                                    </p:anim>
                                    <p:anim calcmode="lin" valueType="num">
                                      <p:cBhvr>
                                        <p:cTn id="95" dur="5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xit" presetSubtype="0" fill="hold" grpId="1" nodeType="clickEffect">
                                  <p:stCondLst>
                                    <p:cond delay="0"/>
                                  </p:stCondLst>
                                  <p:childTnLst>
                                    <p:animEffect transition="out" filter="fade">
                                      <p:cBhvr>
                                        <p:cTn id="99" dur="500"/>
                                        <p:tgtEl>
                                          <p:spTgt spid="60"/>
                                        </p:tgtEl>
                                      </p:cBhvr>
                                    </p:animEffect>
                                    <p:anim calcmode="lin" valueType="num">
                                      <p:cBhvr>
                                        <p:cTn id="100" dur="500"/>
                                        <p:tgtEl>
                                          <p:spTgt spid="60"/>
                                        </p:tgtEl>
                                        <p:attrNameLst>
                                          <p:attrName>ppt_x</p:attrName>
                                        </p:attrNameLst>
                                      </p:cBhvr>
                                      <p:tavLst>
                                        <p:tav tm="0">
                                          <p:val>
                                            <p:strVal val="ppt_x"/>
                                          </p:val>
                                        </p:tav>
                                        <p:tav tm="100000">
                                          <p:val>
                                            <p:strVal val="ppt_x"/>
                                          </p:val>
                                        </p:tav>
                                      </p:tavLst>
                                    </p:anim>
                                    <p:anim calcmode="lin" valueType="num">
                                      <p:cBhvr>
                                        <p:cTn id="101" dur="500"/>
                                        <p:tgtEl>
                                          <p:spTgt spid="60"/>
                                        </p:tgtEl>
                                        <p:attrNameLst>
                                          <p:attrName>ppt_y</p:attrName>
                                        </p:attrNameLst>
                                      </p:cBhvr>
                                      <p:tavLst>
                                        <p:tav tm="0">
                                          <p:val>
                                            <p:strVal val="ppt_y"/>
                                          </p:val>
                                        </p:tav>
                                        <p:tav tm="100000">
                                          <p:val>
                                            <p:strVal val="ppt_y+.1"/>
                                          </p:val>
                                        </p:tav>
                                      </p:tavLst>
                                    </p:anim>
                                    <p:set>
                                      <p:cBhvr>
                                        <p:cTn id="102" dur="1" fill="hold">
                                          <p:stCondLst>
                                            <p:cond delay="499"/>
                                          </p:stCondLst>
                                        </p:cTn>
                                        <p:tgtEl>
                                          <p:spTgt spid="60"/>
                                        </p:tgtEl>
                                        <p:attrNameLst>
                                          <p:attrName>style.visibility</p:attrName>
                                        </p:attrNameLst>
                                      </p:cBhvr>
                                      <p:to>
                                        <p:strVal val="hidden"/>
                                      </p:to>
                                    </p:set>
                                  </p:childTnLst>
                                </p:cTn>
                              </p:par>
                            </p:childTnLst>
                          </p:cTn>
                        </p:par>
                        <p:par>
                          <p:cTn id="103" fill="hold">
                            <p:stCondLst>
                              <p:cond delay="500"/>
                            </p:stCondLst>
                            <p:childTnLst>
                              <p:par>
                                <p:cTn id="104" presetID="42" presetClass="entr" presetSubtype="0" fill="hold" grpId="0" nodeType="after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anim calcmode="lin" valueType="num">
                                      <p:cBhvr>
                                        <p:cTn id="107" dur="500" fill="hold"/>
                                        <p:tgtEl>
                                          <p:spTgt spid="62"/>
                                        </p:tgtEl>
                                        <p:attrNameLst>
                                          <p:attrName>ppt_x</p:attrName>
                                        </p:attrNameLst>
                                      </p:cBhvr>
                                      <p:tavLst>
                                        <p:tav tm="0">
                                          <p:val>
                                            <p:strVal val="#ppt_x"/>
                                          </p:val>
                                        </p:tav>
                                        <p:tav tm="100000">
                                          <p:val>
                                            <p:strVal val="#ppt_x"/>
                                          </p:val>
                                        </p:tav>
                                      </p:tavLst>
                                    </p:anim>
                                    <p:anim calcmode="lin" valueType="num">
                                      <p:cBhvr>
                                        <p:cTn id="108" dur="500" fill="hold"/>
                                        <p:tgtEl>
                                          <p:spTgt spid="62"/>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Effect transition="in" filter="fade">
                                      <p:cBhvr>
                                        <p:cTn id="111" dur="500"/>
                                        <p:tgtEl>
                                          <p:spTgt spid="63"/>
                                        </p:tgtEl>
                                      </p:cBhvr>
                                    </p:animEffect>
                                    <p:anim calcmode="lin" valueType="num">
                                      <p:cBhvr>
                                        <p:cTn id="112" dur="500" fill="hold"/>
                                        <p:tgtEl>
                                          <p:spTgt spid="63"/>
                                        </p:tgtEl>
                                        <p:attrNameLst>
                                          <p:attrName>ppt_x</p:attrName>
                                        </p:attrNameLst>
                                      </p:cBhvr>
                                      <p:tavLst>
                                        <p:tav tm="0">
                                          <p:val>
                                            <p:strVal val="#ppt_x"/>
                                          </p:val>
                                        </p:tav>
                                        <p:tav tm="100000">
                                          <p:val>
                                            <p:strVal val="#ppt_x"/>
                                          </p:val>
                                        </p:tav>
                                      </p:tavLst>
                                    </p:anim>
                                    <p:anim calcmode="lin" valueType="num">
                                      <p:cBhvr>
                                        <p:cTn id="113" dur="500" fill="hold"/>
                                        <p:tgtEl>
                                          <p:spTgt spid="63"/>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500"/>
                                        <p:tgtEl>
                                          <p:spTgt spid="64"/>
                                        </p:tgtEl>
                                      </p:cBhvr>
                                    </p:animEffect>
                                    <p:anim calcmode="lin" valueType="num">
                                      <p:cBhvr>
                                        <p:cTn id="117" dur="500" fill="hold"/>
                                        <p:tgtEl>
                                          <p:spTgt spid="64"/>
                                        </p:tgtEl>
                                        <p:attrNameLst>
                                          <p:attrName>ppt_x</p:attrName>
                                        </p:attrNameLst>
                                      </p:cBhvr>
                                      <p:tavLst>
                                        <p:tav tm="0">
                                          <p:val>
                                            <p:strVal val="#ppt_x"/>
                                          </p:val>
                                        </p:tav>
                                        <p:tav tm="100000">
                                          <p:val>
                                            <p:strVal val="#ppt_x"/>
                                          </p:val>
                                        </p:tav>
                                      </p:tavLst>
                                    </p:anim>
                                    <p:anim calcmode="lin" valueType="num">
                                      <p:cBhvr>
                                        <p:cTn id="118" dur="5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0" grpId="0" animBg="1"/>
      <p:bldP spid="31" grpId="0" animBg="1"/>
      <p:bldP spid="47" grpId="0"/>
      <p:bldP spid="48" grpId="0"/>
      <p:bldP spid="49" grpId="0"/>
      <p:bldP spid="50" grpId="0"/>
      <p:bldP spid="51" grpId="0"/>
      <p:bldP spid="52" grpId="0"/>
      <p:bldP spid="60" grpId="0" animBg="1"/>
      <p:bldP spid="60" grpId="1" animBg="1"/>
      <p:bldP spid="62" grpId="0" animBg="1"/>
      <p:bldP spid="63" grpId="0" animBg="1"/>
      <p:bldP spid="64" grpId="0" animBg="1"/>
      <p:bldP spid="71" grpId="0"/>
      <p:bldP spid="71"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19" y="40584"/>
            <a:ext cx="10515600" cy="1048928"/>
          </a:xfrm>
        </p:spPr>
        <p:txBody>
          <a:bodyPr/>
          <a:lstStyle/>
          <a:p>
            <a:r>
              <a:rPr lang="en-US" dirty="0"/>
              <a:t>Fragmentation Example</a:t>
            </a:r>
          </a:p>
        </p:txBody>
      </p:sp>
      <p:sp>
        <p:nvSpPr>
          <p:cNvPr id="3" name="Slide Number Placeholder 2"/>
          <p:cNvSpPr>
            <a:spLocks noGrp="1"/>
          </p:cNvSpPr>
          <p:nvPr>
            <p:ph type="sldNum" sz="quarter" idx="12"/>
          </p:nvPr>
        </p:nvSpPr>
        <p:spPr>
          <a:xfrm>
            <a:off x="86966" y="548383"/>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47</a:t>
            </a:fld>
            <a:endParaRPr lang="en-US" dirty="0"/>
          </a:p>
        </p:txBody>
      </p:sp>
      <p:sp>
        <p:nvSpPr>
          <p:cNvPr id="6" name="Cloud 5"/>
          <p:cNvSpPr/>
          <p:nvPr/>
        </p:nvSpPr>
        <p:spPr>
          <a:xfrm>
            <a:off x="6585986" y="964121"/>
            <a:ext cx="2162855" cy="1078416"/>
          </a:xfrm>
          <a:prstGeom prst="cloud">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2201148" y="964121"/>
            <a:ext cx="2162855" cy="1078416"/>
          </a:xfrm>
          <a:prstGeom prst="clou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endCxn id="10" idx="1"/>
          </p:cNvCxnSpPr>
          <p:nvPr/>
        </p:nvCxnSpPr>
        <p:spPr>
          <a:xfrm flipV="1">
            <a:off x="1622563" y="1393011"/>
            <a:ext cx="398115" cy="119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1" idx="3"/>
            <a:endCxn id="13" idx="1"/>
          </p:cNvCxnSpPr>
          <p:nvPr/>
        </p:nvCxnSpPr>
        <p:spPr>
          <a:xfrm>
            <a:off x="4695648" y="1393149"/>
            <a:ext cx="1757017" cy="2120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677" y="1179965"/>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037" y="1180103"/>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2664" y="1201308"/>
            <a:ext cx="722610" cy="42609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2476421" y="1528779"/>
            <a:ext cx="1465465" cy="400110"/>
          </a:xfrm>
          <a:prstGeom prst="rect">
            <a:avLst/>
          </a:prstGeom>
          <a:noFill/>
        </p:spPr>
        <p:txBody>
          <a:bodyPr wrap="none" rtlCol="0">
            <a:spAutoFit/>
          </a:bodyPr>
          <a:lstStyle/>
          <a:p>
            <a:pPr algn="ctr"/>
            <a:r>
              <a:rPr lang="en-US" sz="2000" b="1" dirty="0">
                <a:solidFill>
                  <a:schemeClr val="bg1"/>
                </a:solidFill>
              </a:rPr>
              <a:t>MTU = 2000</a:t>
            </a:r>
          </a:p>
        </p:txBody>
      </p:sp>
      <p:sp>
        <p:nvSpPr>
          <p:cNvPr id="16" name="TextBox 15"/>
          <p:cNvSpPr txBox="1"/>
          <p:nvPr/>
        </p:nvSpPr>
        <p:spPr>
          <a:xfrm>
            <a:off x="6918283" y="1552408"/>
            <a:ext cx="1465465" cy="400110"/>
          </a:xfrm>
          <a:prstGeom prst="rect">
            <a:avLst/>
          </a:prstGeom>
          <a:noFill/>
        </p:spPr>
        <p:txBody>
          <a:bodyPr wrap="none" rtlCol="0">
            <a:spAutoFit/>
          </a:bodyPr>
          <a:lstStyle/>
          <a:p>
            <a:pPr algn="ctr"/>
            <a:r>
              <a:rPr lang="en-US" sz="2000" b="1" dirty="0">
                <a:solidFill>
                  <a:schemeClr val="bg1"/>
                </a:solidFill>
              </a:rPr>
              <a:t>MTU = 1500</a:t>
            </a:r>
          </a:p>
        </p:txBody>
      </p:sp>
      <p:pic>
        <p:nvPicPr>
          <p:cNvPr id="18" name="Picture 2" descr="C:\Users\t0ph3r\Documents\CS 4700\assets\black_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716" y="1119142"/>
            <a:ext cx="607000" cy="607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 name="Straight Arrow Connector 19"/>
          <p:cNvCxnSpPr>
            <a:stCxn id="10" idx="3"/>
            <a:endCxn id="11" idx="1"/>
          </p:cNvCxnSpPr>
          <p:nvPr/>
        </p:nvCxnSpPr>
        <p:spPr>
          <a:xfrm>
            <a:off x="2743287" y="1393010"/>
            <a:ext cx="1229750" cy="13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3"/>
            <a:endCxn id="18" idx="1"/>
          </p:cNvCxnSpPr>
          <p:nvPr/>
        </p:nvCxnSpPr>
        <p:spPr>
          <a:xfrm>
            <a:off x="7175274" y="1414354"/>
            <a:ext cx="1435442" cy="8289"/>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749838" y="2948217"/>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4" name="Rectangle 23"/>
          <p:cNvSpPr/>
          <p:nvPr/>
        </p:nvSpPr>
        <p:spPr>
          <a:xfrm>
            <a:off x="2749838" y="4981299"/>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30" name="Rectangle 29"/>
          <p:cNvSpPr/>
          <p:nvPr/>
        </p:nvSpPr>
        <p:spPr>
          <a:xfrm>
            <a:off x="2148612" y="2948217"/>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1" name="Rectangle 30"/>
          <p:cNvSpPr/>
          <p:nvPr/>
        </p:nvSpPr>
        <p:spPr>
          <a:xfrm>
            <a:off x="2148612" y="4981299"/>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2" name="Rectangle 31"/>
          <p:cNvSpPr/>
          <p:nvPr/>
        </p:nvSpPr>
        <p:spPr>
          <a:xfrm>
            <a:off x="6097202" y="2948217"/>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33" name="Rectangle 32"/>
          <p:cNvSpPr/>
          <p:nvPr/>
        </p:nvSpPr>
        <p:spPr>
          <a:xfrm>
            <a:off x="6159540" y="4557119"/>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34" name="Rectangle 33"/>
          <p:cNvSpPr/>
          <p:nvPr/>
        </p:nvSpPr>
        <p:spPr>
          <a:xfrm>
            <a:off x="5495975" y="2948217"/>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5" name="Rectangle 34"/>
          <p:cNvSpPr/>
          <p:nvPr/>
        </p:nvSpPr>
        <p:spPr>
          <a:xfrm>
            <a:off x="5558313" y="4557119"/>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47" name="TextBox 46"/>
          <p:cNvSpPr txBox="1"/>
          <p:nvPr/>
        </p:nvSpPr>
        <p:spPr>
          <a:xfrm>
            <a:off x="1944601" y="2274587"/>
            <a:ext cx="2370456" cy="707886"/>
          </a:xfrm>
          <a:prstGeom prst="rect">
            <a:avLst/>
          </a:prstGeom>
          <a:noFill/>
        </p:spPr>
        <p:txBody>
          <a:bodyPr wrap="none" rtlCol="0">
            <a:spAutoFit/>
          </a:bodyPr>
          <a:lstStyle/>
          <a:p>
            <a:pPr algn="ctr"/>
            <a:r>
              <a:rPr lang="en-US" sz="2000" dirty="0"/>
              <a:t>Length = 2000, M = 1</a:t>
            </a:r>
          </a:p>
          <a:p>
            <a:pPr algn="ctr"/>
            <a:r>
              <a:rPr lang="en-US" sz="2000" dirty="0"/>
              <a:t>Offset = 0</a:t>
            </a:r>
          </a:p>
        </p:txBody>
      </p:sp>
      <p:sp>
        <p:nvSpPr>
          <p:cNvPr id="48" name="TextBox 47"/>
          <p:cNvSpPr txBox="1"/>
          <p:nvPr/>
        </p:nvSpPr>
        <p:spPr>
          <a:xfrm>
            <a:off x="1944602" y="4273413"/>
            <a:ext cx="2370456" cy="707886"/>
          </a:xfrm>
          <a:prstGeom prst="rect">
            <a:avLst/>
          </a:prstGeom>
          <a:noFill/>
        </p:spPr>
        <p:txBody>
          <a:bodyPr wrap="none" rtlCol="0">
            <a:spAutoFit/>
          </a:bodyPr>
          <a:lstStyle/>
          <a:p>
            <a:pPr algn="ctr"/>
            <a:r>
              <a:rPr lang="en-US" sz="2000" dirty="0"/>
              <a:t>Length = 1840, M = 0</a:t>
            </a:r>
          </a:p>
          <a:p>
            <a:pPr algn="ctr"/>
            <a:r>
              <a:rPr lang="en-US" sz="2000" dirty="0"/>
              <a:t>Offset = 1980</a:t>
            </a:r>
          </a:p>
        </p:txBody>
      </p:sp>
      <p:sp>
        <p:nvSpPr>
          <p:cNvPr id="49" name="TextBox 48"/>
          <p:cNvSpPr txBox="1"/>
          <p:nvPr/>
        </p:nvSpPr>
        <p:spPr>
          <a:xfrm>
            <a:off x="3085131" y="3337235"/>
            <a:ext cx="704039" cy="400110"/>
          </a:xfrm>
          <a:prstGeom prst="rect">
            <a:avLst/>
          </a:prstGeom>
          <a:noFill/>
        </p:spPr>
        <p:txBody>
          <a:bodyPr wrap="none" rtlCol="0">
            <a:spAutoFit/>
          </a:bodyPr>
          <a:lstStyle/>
          <a:p>
            <a:pPr algn="ctr"/>
            <a:r>
              <a:rPr lang="en-US" sz="2000" dirty="0"/>
              <a:t>1980</a:t>
            </a:r>
          </a:p>
        </p:txBody>
      </p:sp>
      <p:sp>
        <p:nvSpPr>
          <p:cNvPr id="50" name="TextBox 49"/>
          <p:cNvSpPr txBox="1"/>
          <p:nvPr/>
        </p:nvSpPr>
        <p:spPr>
          <a:xfrm>
            <a:off x="2227048" y="3337279"/>
            <a:ext cx="444352" cy="400110"/>
          </a:xfrm>
          <a:prstGeom prst="rect">
            <a:avLst/>
          </a:prstGeom>
          <a:noFill/>
        </p:spPr>
        <p:txBody>
          <a:bodyPr wrap="none" rtlCol="0">
            <a:spAutoFit/>
          </a:bodyPr>
          <a:lstStyle/>
          <a:p>
            <a:pPr algn="ctr"/>
            <a:r>
              <a:rPr lang="en-US" sz="2000" dirty="0"/>
              <a:t>20</a:t>
            </a:r>
          </a:p>
        </p:txBody>
      </p:sp>
      <p:sp>
        <p:nvSpPr>
          <p:cNvPr id="51" name="TextBox 50"/>
          <p:cNvSpPr txBox="1"/>
          <p:nvPr/>
        </p:nvSpPr>
        <p:spPr>
          <a:xfrm>
            <a:off x="3085131" y="5364951"/>
            <a:ext cx="704039" cy="400110"/>
          </a:xfrm>
          <a:prstGeom prst="rect">
            <a:avLst/>
          </a:prstGeom>
          <a:noFill/>
        </p:spPr>
        <p:txBody>
          <a:bodyPr wrap="none" rtlCol="0">
            <a:spAutoFit/>
          </a:bodyPr>
          <a:lstStyle/>
          <a:p>
            <a:pPr algn="ctr"/>
            <a:r>
              <a:rPr lang="en-US" sz="2000" dirty="0"/>
              <a:t>1820</a:t>
            </a:r>
          </a:p>
        </p:txBody>
      </p:sp>
      <p:sp>
        <p:nvSpPr>
          <p:cNvPr id="52" name="TextBox 51"/>
          <p:cNvSpPr txBox="1"/>
          <p:nvPr/>
        </p:nvSpPr>
        <p:spPr>
          <a:xfrm>
            <a:off x="2227048" y="5364995"/>
            <a:ext cx="444352" cy="400110"/>
          </a:xfrm>
          <a:prstGeom prst="rect">
            <a:avLst/>
          </a:prstGeom>
          <a:noFill/>
        </p:spPr>
        <p:txBody>
          <a:bodyPr wrap="none" rtlCol="0">
            <a:spAutoFit/>
          </a:bodyPr>
          <a:lstStyle/>
          <a:p>
            <a:pPr algn="ctr"/>
            <a:r>
              <a:rPr lang="en-US" sz="2000" dirty="0"/>
              <a:t>20</a:t>
            </a:r>
          </a:p>
        </p:txBody>
      </p:sp>
      <p:sp>
        <p:nvSpPr>
          <p:cNvPr id="55" name="TextBox 54"/>
          <p:cNvSpPr txBox="1"/>
          <p:nvPr/>
        </p:nvSpPr>
        <p:spPr>
          <a:xfrm>
            <a:off x="5633756" y="4944424"/>
            <a:ext cx="444352" cy="400110"/>
          </a:xfrm>
          <a:prstGeom prst="rect">
            <a:avLst/>
          </a:prstGeom>
          <a:noFill/>
        </p:spPr>
        <p:txBody>
          <a:bodyPr wrap="none" rtlCol="0">
            <a:spAutoFit/>
          </a:bodyPr>
          <a:lstStyle/>
          <a:p>
            <a:pPr algn="ctr"/>
            <a:r>
              <a:rPr lang="en-US" sz="2000" dirty="0"/>
              <a:t>20</a:t>
            </a:r>
          </a:p>
        </p:txBody>
      </p:sp>
      <p:sp>
        <p:nvSpPr>
          <p:cNvPr id="56" name="TextBox 55"/>
          <p:cNvSpPr txBox="1"/>
          <p:nvPr/>
        </p:nvSpPr>
        <p:spPr>
          <a:xfrm>
            <a:off x="5582448" y="3331869"/>
            <a:ext cx="444352" cy="400110"/>
          </a:xfrm>
          <a:prstGeom prst="rect">
            <a:avLst/>
          </a:prstGeom>
          <a:noFill/>
        </p:spPr>
        <p:txBody>
          <a:bodyPr wrap="none" rtlCol="0">
            <a:spAutoFit/>
          </a:bodyPr>
          <a:lstStyle/>
          <a:p>
            <a:pPr algn="ctr"/>
            <a:r>
              <a:rPr lang="en-US" sz="2000" dirty="0"/>
              <a:t>20</a:t>
            </a:r>
          </a:p>
        </p:txBody>
      </p:sp>
      <p:sp>
        <p:nvSpPr>
          <p:cNvPr id="57" name="TextBox 56"/>
          <p:cNvSpPr txBox="1"/>
          <p:nvPr/>
        </p:nvSpPr>
        <p:spPr>
          <a:xfrm>
            <a:off x="6296631" y="3331869"/>
            <a:ext cx="704039" cy="400110"/>
          </a:xfrm>
          <a:prstGeom prst="rect">
            <a:avLst/>
          </a:prstGeom>
          <a:noFill/>
        </p:spPr>
        <p:txBody>
          <a:bodyPr wrap="none" rtlCol="0">
            <a:spAutoFit/>
          </a:bodyPr>
          <a:lstStyle/>
          <a:p>
            <a:pPr algn="ctr"/>
            <a:r>
              <a:rPr lang="en-US" sz="2000" dirty="0"/>
              <a:t>1480</a:t>
            </a:r>
          </a:p>
        </p:txBody>
      </p:sp>
      <p:sp>
        <p:nvSpPr>
          <p:cNvPr id="58" name="TextBox 57"/>
          <p:cNvSpPr txBox="1"/>
          <p:nvPr/>
        </p:nvSpPr>
        <p:spPr>
          <a:xfrm>
            <a:off x="6316070" y="4940771"/>
            <a:ext cx="574195" cy="400110"/>
          </a:xfrm>
          <a:prstGeom prst="rect">
            <a:avLst/>
          </a:prstGeom>
          <a:noFill/>
        </p:spPr>
        <p:txBody>
          <a:bodyPr wrap="none" rtlCol="0">
            <a:spAutoFit/>
          </a:bodyPr>
          <a:lstStyle/>
          <a:p>
            <a:pPr algn="ctr"/>
            <a:r>
              <a:rPr lang="en-US" sz="2000" dirty="0"/>
              <a:t>500</a:t>
            </a:r>
          </a:p>
        </p:txBody>
      </p:sp>
      <p:sp>
        <p:nvSpPr>
          <p:cNvPr id="59" name="TextBox 58"/>
          <p:cNvSpPr txBox="1"/>
          <p:nvPr/>
        </p:nvSpPr>
        <p:spPr>
          <a:xfrm>
            <a:off x="5176528" y="3849233"/>
            <a:ext cx="2240613" cy="707886"/>
          </a:xfrm>
          <a:prstGeom prst="rect">
            <a:avLst/>
          </a:prstGeom>
          <a:noFill/>
        </p:spPr>
        <p:txBody>
          <a:bodyPr wrap="none" rtlCol="0">
            <a:spAutoFit/>
          </a:bodyPr>
          <a:lstStyle/>
          <a:p>
            <a:pPr algn="ctr"/>
            <a:r>
              <a:rPr lang="en-US" sz="2000" dirty="0"/>
              <a:t>Length = 520, M = 1</a:t>
            </a:r>
          </a:p>
          <a:p>
            <a:pPr algn="ctr"/>
            <a:r>
              <a:rPr lang="en-US" sz="2000" dirty="0"/>
              <a:t>Offset = 1480</a:t>
            </a:r>
          </a:p>
        </p:txBody>
      </p:sp>
      <p:sp>
        <p:nvSpPr>
          <p:cNvPr id="53" name="TextBox 52"/>
          <p:cNvSpPr txBox="1"/>
          <p:nvPr/>
        </p:nvSpPr>
        <p:spPr>
          <a:xfrm>
            <a:off x="5111606" y="2274587"/>
            <a:ext cx="2370456" cy="707886"/>
          </a:xfrm>
          <a:prstGeom prst="rect">
            <a:avLst/>
          </a:prstGeom>
          <a:noFill/>
        </p:spPr>
        <p:txBody>
          <a:bodyPr wrap="none" rtlCol="0">
            <a:spAutoFit/>
          </a:bodyPr>
          <a:lstStyle/>
          <a:p>
            <a:pPr algn="ctr"/>
            <a:r>
              <a:rPr lang="en-US" sz="2000" dirty="0"/>
              <a:t>Length = 1500, M = 1</a:t>
            </a:r>
          </a:p>
          <a:p>
            <a:pPr algn="ctr"/>
            <a:r>
              <a:rPr lang="en-US" sz="2000" dirty="0"/>
              <a:t>Offset = 0</a:t>
            </a:r>
          </a:p>
        </p:txBody>
      </p:sp>
      <p:sp>
        <p:nvSpPr>
          <p:cNvPr id="54" name="Rectangle 53"/>
          <p:cNvSpPr/>
          <p:nvPr/>
        </p:nvSpPr>
        <p:spPr>
          <a:xfrm>
            <a:off x="9041418" y="3592610"/>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60" name="Rectangle 59"/>
          <p:cNvSpPr/>
          <p:nvPr/>
        </p:nvSpPr>
        <p:spPr>
          <a:xfrm>
            <a:off x="9103756" y="5201512"/>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61" name="Rectangle 60"/>
          <p:cNvSpPr/>
          <p:nvPr/>
        </p:nvSpPr>
        <p:spPr>
          <a:xfrm>
            <a:off x="8440191" y="3592610"/>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62" name="Rectangle 61"/>
          <p:cNvSpPr/>
          <p:nvPr/>
        </p:nvSpPr>
        <p:spPr>
          <a:xfrm>
            <a:off x="8502529" y="5201512"/>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63" name="TextBox 62"/>
          <p:cNvSpPr txBox="1"/>
          <p:nvPr/>
        </p:nvSpPr>
        <p:spPr>
          <a:xfrm>
            <a:off x="8577972" y="5588817"/>
            <a:ext cx="444352" cy="400110"/>
          </a:xfrm>
          <a:prstGeom prst="rect">
            <a:avLst/>
          </a:prstGeom>
          <a:noFill/>
        </p:spPr>
        <p:txBody>
          <a:bodyPr wrap="none" rtlCol="0">
            <a:spAutoFit/>
          </a:bodyPr>
          <a:lstStyle/>
          <a:p>
            <a:pPr algn="ctr"/>
            <a:r>
              <a:rPr lang="en-US" sz="2000" dirty="0"/>
              <a:t>20</a:t>
            </a:r>
          </a:p>
        </p:txBody>
      </p:sp>
      <p:sp>
        <p:nvSpPr>
          <p:cNvPr id="64" name="TextBox 63"/>
          <p:cNvSpPr txBox="1"/>
          <p:nvPr/>
        </p:nvSpPr>
        <p:spPr>
          <a:xfrm>
            <a:off x="8526664" y="3976262"/>
            <a:ext cx="444352" cy="400110"/>
          </a:xfrm>
          <a:prstGeom prst="rect">
            <a:avLst/>
          </a:prstGeom>
          <a:noFill/>
        </p:spPr>
        <p:txBody>
          <a:bodyPr wrap="none" rtlCol="0">
            <a:spAutoFit/>
          </a:bodyPr>
          <a:lstStyle/>
          <a:p>
            <a:pPr algn="ctr"/>
            <a:r>
              <a:rPr lang="en-US" sz="2000" dirty="0"/>
              <a:t>20</a:t>
            </a:r>
          </a:p>
        </p:txBody>
      </p:sp>
      <p:sp>
        <p:nvSpPr>
          <p:cNvPr id="65" name="TextBox 64"/>
          <p:cNvSpPr txBox="1"/>
          <p:nvPr/>
        </p:nvSpPr>
        <p:spPr>
          <a:xfrm>
            <a:off x="9240847" y="3976262"/>
            <a:ext cx="704039" cy="400110"/>
          </a:xfrm>
          <a:prstGeom prst="rect">
            <a:avLst/>
          </a:prstGeom>
          <a:noFill/>
        </p:spPr>
        <p:txBody>
          <a:bodyPr wrap="none" rtlCol="0">
            <a:spAutoFit/>
          </a:bodyPr>
          <a:lstStyle/>
          <a:p>
            <a:pPr algn="ctr"/>
            <a:r>
              <a:rPr lang="en-US" sz="2000" dirty="0"/>
              <a:t>1480</a:t>
            </a:r>
          </a:p>
        </p:txBody>
      </p:sp>
      <p:sp>
        <p:nvSpPr>
          <p:cNvPr id="66" name="TextBox 65"/>
          <p:cNvSpPr txBox="1"/>
          <p:nvPr/>
        </p:nvSpPr>
        <p:spPr>
          <a:xfrm>
            <a:off x="9260286" y="5585164"/>
            <a:ext cx="574195" cy="400110"/>
          </a:xfrm>
          <a:prstGeom prst="rect">
            <a:avLst/>
          </a:prstGeom>
          <a:noFill/>
        </p:spPr>
        <p:txBody>
          <a:bodyPr wrap="none" rtlCol="0">
            <a:spAutoFit/>
          </a:bodyPr>
          <a:lstStyle/>
          <a:p>
            <a:pPr algn="ctr"/>
            <a:r>
              <a:rPr lang="en-US" sz="2000" dirty="0"/>
              <a:t>340</a:t>
            </a:r>
          </a:p>
        </p:txBody>
      </p:sp>
      <p:sp>
        <p:nvSpPr>
          <p:cNvPr id="67" name="TextBox 66"/>
          <p:cNvSpPr txBox="1"/>
          <p:nvPr/>
        </p:nvSpPr>
        <p:spPr>
          <a:xfrm>
            <a:off x="8120744" y="4493626"/>
            <a:ext cx="2240613" cy="707886"/>
          </a:xfrm>
          <a:prstGeom prst="rect">
            <a:avLst/>
          </a:prstGeom>
          <a:noFill/>
        </p:spPr>
        <p:txBody>
          <a:bodyPr wrap="none" rtlCol="0">
            <a:spAutoFit/>
          </a:bodyPr>
          <a:lstStyle/>
          <a:p>
            <a:pPr algn="ctr"/>
            <a:r>
              <a:rPr lang="en-US" sz="2000" dirty="0"/>
              <a:t>Length = 360, M = 0</a:t>
            </a:r>
          </a:p>
          <a:p>
            <a:pPr algn="ctr"/>
            <a:r>
              <a:rPr lang="en-US" sz="2000" dirty="0"/>
              <a:t>Offset = 3460</a:t>
            </a:r>
          </a:p>
        </p:txBody>
      </p:sp>
      <p:sp>
        <p:nvSpPr>
          <p:cNvPr id="68" name="TextBox 67"/>
          <p:cNvSpPr txBox="1"/>
          <p:nvPr/>
        </p:nvSpPr>
        <p:spPr>
          <a:xfrm>
            <a:off x="8055822" y="2918980"/>
            <a:ext cx="2370456" cy="707886"/>
          </a:xfrm>
          <a:prstGeom prst="rect">
            <a:avLst/>
          </a:prstGeom>
          <a:noFill/>
        </p:spPr>
        <p:txBody>
          <a:bodyPr wrap="none" rtlCol="0">
            <a:spAutoFit/>
          </a:bodyPr>
          <a:lstStyle/>
          <a:p>
            <a:pPr algn="ctr"/>
            <a:r>
              <a:rPr lang="en-US" sz="2000" dirty="0"/>
              <a:t>Length = 1500, M = 1</a:t>
            </a:r>
          </a:p>
          <a:p>
            <a:pPr algn="ctr"/>
            <a:r>
              <a:rPr lang="en-US" sz="2000" dirty="0"/>
              <a:t>Offset = 1980</a:t>
            </a:r>
          </a:p>
        </p:txBody>
      </p:sp>
      <p:cxnSp>
        <p:nvCxnSpPr>
          <p:cNvPr id="69" name="Straight Arrow Connector 68"/>
          <p:cNvCxnSpPr>
            <a:stCxn id="57" idx="3"/>
          </p:cNvCxnSpPr>
          <p:nvPr/>
        </p:nvCxnSpPr>
        <p:spPr>
          <a:xfrm>
            <a:off x="7000670" y="3531924"/>
            <a:ext cx="1647815" cy="88045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8" idx="3"/>
          </p:cNvCxnSpPr>
          <p:nvPr/>
        </p:nvCxnSpPr>
        <p:spPr>
          <a:xfrm flipV="1">
            <a:off x="6890264" y="4564780"/>
            <a:ext cx="1758220" cy="57604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669863" y="3836930"/>
            <a:ext cx="1029449" cy="1200329"/>
          </a:xfrm>
          <a:prstGeom prst="rect">
            <a:avLst/>
          </a:prstGeom>
          <a:noFill/>
        </p:spPr>
        <p:txBody>
          <a:bodyPr wrap="none" rtlCol="0">
            <a:spAutoFit/>
          </a:bodyPr>
          <a:lstStyle/>
          <a:p>
            <a:pPr algn="r"/>
            <a:r>
              <a:rPr lang="en-US" sz="2400" dirty="0"/>
              <a:t>1480</a:t>
            </a:r>
          </a:p>
          <a:p>
            <a:pPr algn="r"/>
            <a:r>
              <a:rPr lang="en-US" sz="2400" dirty="0"/>
              <a:t>+ 500</a:t>
            </a:r>
          </a:p>
          <a:p>
            <a:pPr algn="r"/>
            <a:r>
              <a:rPr lang="en-US" sz="2400" dirty="0"/>
              <a:t>= 1980</a:t>
            </a:r>
          </a:p>
        </p:txBody>
      </p:sp>
      <p:sp>
        <p:nvSpPr>
          <p:cNvPr id="72" name="Up Arrow 71"/>
          <p:cNvSpPr/>
          <p:nvPr/>
        </p:nvSpPr>
        <p:spPr>
          <a:xfrm rot="10345480">
            <a:off x="6319329" y="3692811"/>
            <a:ext cx="846247" cy="511399"/>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Up Arrow 72"/>
          <p:cNvSpPr/>
          <p:nvPr/>
        </p:nvSpPr>
        <p:spPr>
          <a:xfrm rot="16200000">
            <a:off x="7583145" y="2024545"/>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p Arrow 73"/>
          <p:cNvSpPr/>
          <p:nvPr/>
        </p:nvSpPr>
        <p:spPr>
          <a:xfrm rot="16200000">
            <a:off x="7509716" y="3604383"/>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Up Arrow 74"/>
          <p:cNvSpPr/>
          <p:nvPr/>
        </p:nvSpPr>
        <p:spPr>
          <a:xfrm rot="16200000">
            <a:off x="4386487" y="2020054"/>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Up Arrow 75"/>
          <p:cNvSpPr/>
          <p:nvPr/>
        </p:nvSpPr>
        <p:spPr>
          <a:xfrm rot="10800000">
            <a:off x="9866015" y="3644046"/>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Up Arrow 76"/>
          <p:cNvSpPr/>
          <p:nvPr/>
        </p:nvSpPr>
        <p:spPr>
          <a:xfrm rot="10800000">
            <a:off x="9857920" y="2091259"/>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Up Arrow 77"/>
          <p:cNvSpPr/>
          <p:nvPr/>
        </p:nvSpPr>
        <p:spPr>
          <a:xfrm rot="16200000">
            <a:off x="4430045" y="4027506"/>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88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anim calcmode="lin" valueType="num">
                                      <p:cBhvr>
                                        <p:cTn id="13" dur="500" fill="hold"/>
                                        <p:tgtEl>
                                          <p:spTgt spid="33"/>
                                        </p:tgtEl>
                                        <p:attrNameLst>
                                          <p:attrName>ppt_x</p:attrName>
                                        </p:attrNameLst>
                                      </p:cBhvr>
                                      <p:tavLst>
                                        <p:tav tm="0">
                                          <p:val>
                                            <p:strVal val="#ppt_x"/>
                                          </p:val>
                                        </p:tav>
                                        <p:tav tm="100000">
                                          <p:val>
                                            <p:strVal val="#ppt_x"/>
                                          </p:val>
                                        </p:tav>
                                      </p:tavLst>
                                    </p:anim>
                                    <p:anim calcmode="lin" valueType="num">
                                      <p:cBhvr>
                                        <p:cTn id="14" dur="5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anim calcmode="lin" valueType="num">
                                      <p:cBhvr>
                                        <p:cTn id="18" dur="500" fill="hold"/>
                                        <p:tgtEl>
                                          <p:spTgt spid="34"/>
                                        </p:tgtEl>
                                        <p:attrNameLst>
                                          <p:attrName>ppt_x</p:attrName>
                                        </p:attrNameLst>
                                      </p:cBhvr>
                                      <p:tavLst>
                                        <p:tav tm="0">
                                          <p:val>
                                            <p:strVal val="#ppt_x"/>
                                          </p:val>
                                        </p:tav>
                                        <p:tav tm="100000">
                                          <p:val>
                                            <p:strVal val="#ppt_x"/>
                                          </p:val>
                                        </p:tav>
                                      </p:tavLst>
                                    </p:anim>
                                    <p:anim calcmode="lin" valueType="num">
                                      <p:cBhvr>
                                        <p:cTn id="19" dur="5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anim calcmode="lin" valueType="num">
                                      <p:cBhvr>
                                        <p:cTn id="23" dur="500" fill="hold"/>
                                        <p:tgtEl>
                                          <p:spTgt spid="35"/>
                                        </p:tgtEl>
                                        <p:attrNameLst>
                                          <p:attrName>ppt_x</p:attrName>
                                        </p:attrNameLst>
                                      </p:cBhvr>
                                      <p:tavLst>
                                        <p:tav tm="0">
                                          <p:val>
                                            <p:strVal val="#ppt_x"/>
                                          </p:val>
                                        </p:tav>
                                        <p:tav tm="100000">
                                          <p:val>
                                            <p:strVal val="#ppt_x"/>
                                          </p:val>
                                        </p:tav>
                                      </p:tavLst>
                                    </p:anim>
                                    <p:anim calcmode="lin" valueType="num">
                                      <p:cBhvr>
                                        <p:cTn id="24" dur="500" fill="hold"/>
                                        <p:tgtEl>
                                          <p:spTgt spid="3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anim calcmode="lin" valueType="num">
                                      <p:cBhvr>
                                        <p:cTn id="28" dur="500" fill="hold"/>
                                        <p:tgtEl>
                                          <p:spTgt spid="55"/>
                                        </p:tgtEl>
                                        <p:attrNameLst>
                                          <p:attrName>ppt_x</p:attrName>
                                        </p:attrNameLst>
                                      </p:cBhvr>
                                      <p:tavLst>
                                        <p:tav tm="0">
                                          <p:val>
                                            <p:strVal val="#ppt_x"/>
                                          </p:val>
                                        </p:tav>
                                        <p:tav tm="100000">
                                          <p:val>
                                            <p:strVal val="#ppt_x"/>
                                          </p:val>
                                        </p:tav>
                                      </p:tavLst>
                                    </p:anim>
                                    <p:anim calcmode="lin" valueType="num">
                                      <p:cBhvr>
                                        <p:cTn id="29" dur="500" fill="hold"/>
                                        <p:tgtEl>
                                          <p:spTgt spid="5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anim calcmode="lin" valueType="num">
                                      <p:cBhvr>
                                        <p:cTn id="33" dur="500" fill="hold"/>
                                        <p:tgtEl>
                                          <p:spTgt spid="56"/>
                                        </p:tgtEl>
                                        <p:attrNameLst>
                                          <p:attrName>ppt_x</p:attrName>
                                        </p:attrNameLst>
                                      </p:cBhvr>
                                      <p:tavLst>
                                        <p:tav tm="0">
                                          <p:val>
                                            <p:strVal val="#ppt_x"/>
                                          </p:val>
                                        </p:tav>
                                        <p:tav tm="100000">
                                          <p:val>
                                            <p:strVal val="#ppt_x"/>
                                          </p:val>
                                        </p:tav>
                                      </p:tavLst>
                                    </p:anim>
                                    <p:anim calcmode="lin" valueType="num">
                                      <p:cBhvr>
                                        <p:cTn id="34" dur="500" fill="hold"/>
                                        <p:tgtEl>
                                          <p:spTgt spid="5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anim calcmode="lin" valueType="num">
                                      <p:cBhvr>
                                        <p:cTn id="38" dur="500" fill="hold"/>
                                        <p:tgtEl>
                                          <p:spTgt spid="57"/>
                                        </p:tgtEl>
                                        <p:attrNameLst>
                                          <p:attrName>ppt_x</p:attrName>
                                        </p:attrNameLst>
                                      </p:cBhvr>
                                      <p:tavLst>
                                        <p:tav tm="0">
                                          <p:val>
                                            <p:strVal val="#ppt_x"/>
                                          </p:val>
                                        </p:tav>
                                        <p:tav tm="100000">
                                          <p:val>
                                            <p:strVal val="#ppt_x"/>
                                          </p:val>
                                        </p:tav>
                                      </p:tavLst>
                                    </p:anim>
                                    <p:anim calcmode="lin" valueType="num">
                                      <p:cBhvr>
                                        <p:cTn id="39" dur="500" fill="hold"/>
                                        <p:tgtEl>
                                          <p:spTgt spid="5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anim calcmode="lin" valueType="num">
                                      <p:cBhvr>
                                        <p:cTn id="43" dur="500" fill="hold"/>
                                        <p:tgtEl>
                                          <p:spTgt spid="58"/>
                                        </p:tgtEl>
                                        <p:attrNameLst>
                                          <p:attrName>ppt_x</p:attrName>
                                        </p:attrNameLst>
                                      </p:cBhvr>
                                      <p:tavLst>
                                        <p:tav tm="0">
                                          <p:val>
                                            <p:strVal val="#ppt_x"/>
                                          </p:val>
                                        </p:tav>
                                        <p:tav tm="100000">
                                          <p:val>
                                            <p:strVal val="#ppt_x"/>
                                          </p:val>
                                        </p:tav>
                                      </p:tavLst>
                                    </p:anim>
                                    <p:anim calcmode="lin" valueType="num">
                                      <p:cBhvr>
                                        <p:cTn id="44" dur="500" fill="hold"/>
                                        <p:tgtEl>
                                          <p:spTgt spid="5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anim calcmode="lin" valueType="num">
                                      <p:cBhvr>
                                        <p:cTn id="48" dur="500" fill="hold"/>
                                        <p:tgtEl>
                                          <p:spTgt spid="59"/>
                                        </p:tgtEl>
                                        <p:attrNameLst>
                                          <p:attrName>ppt_x</p:attrName>
                                        </p:attrNameLst>
                                      </p:cBhvr>
                                      <p:tavLst>
                                        <p:tav tm="0">
                                          <p:val>
                                            <p:strVal val="#ppt_x"/>
                                          </p:val>
                                        </p:tav>
                                        <p:tav tm="100000">
                                          <p:val>
                                            <p:strVal val="#ppt_x"/>
                                          </p:val>
                                        </p:tav>
                                      </p:tavLst>
                                    </p:anim>
                                    <p:anim calcmode="lin" valueType="num">
                                      <p:cBhvr>
                                        <p:cTn id="49" dur="500" fill="hold"/>
                                        <p:tgtEl>
                                          <p:spTgt spid="5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anim calcmode="lin" valueType="num">
                                      <p:cBhvr>
                                        <p:cTn id="53" dur="500" fill="hold"/>
                                        <p:tgtEl>
                                          <p:spTgt spid="53"/>
                                        </p:tgtEl>
                                        <p:attrNameLst>
                                          <p:attrName>ppt_x</p:attrName>
                                        </p:attrNameLst>
                                      </p:cBhvr>
                                      <p:tavLst>
                                        <p:tav tm="0">
                                          <p:val>
                                            <p:strVal val="#ppt_x"/>
                                          </p:val>
                                        </p:tav>
                                        <p:tav tm="100000">
                                          <p:val>
                                            <p:strVal val="#ppt_x"/>
                                          </p:val>
                                        </p:tav>
                                      </p:tavLst>
                                    </p:anim>
                                    <p:anim calcmode="lin" valueType="num">
                                      <p:cBhvr>
                                        <p:cTn id="54" dur="5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fade">
                                      <p:cBhvr>
                                        <p:cTn id="59" dur="500"/>
                                        <p:tgtEl>
                                          <p:spTgt spid="69"/>
                                        </p:tgtEl>
                                      </p:cBhvr>
                                    </p:animEffect>
                                    <p:anim calcmode="lin" valueType="num">
                                      <p:cBhvr>
                                        <p:cTn id="60" dur="500" fill="hold"/>
                                        <p:tgtEl>
                                          <p:spTgt spid="69"/>
                                        </p:tgtEl>
                                        <p:attrNameLst>
                                          <p:attrName>ppt_x</p:attrName>
                                        </p:attrNameLst>
                                      </p:cBhvr>
                                      <p:tavLst>
                                        <p:tav tm="0">
                                          <p:val>
                                            <p:strVal val="#ppt_x"/>
                                          </p:val>
                                        </p:tav>
                                        <p:tav tm="100000">
                                          <p:val>
                                            <p:strVal val="#ppt_x"/>
                                          </p:val>
                                        </p:tav>
                                      </p:tavLst>
                                    </p:anim>
                                    <p:anim calcmode="lin" valueType="num">
                                      <p:cBhvr>
                                        <p:cTn id="61" dur="500" fill="hold"/>
                                        <p:tgtEl>
                                          <p:spTgt spid="69"/>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500"/>
                                        <p:tgtEl>
                                          <p:spTgt spid="70"/>
                                        </p:tgtEl>
                                      </p:cBhvr>
                                    </p:animEffect>
                                    <p:anim calcmode="lin" valueType="num">
                                      <p:cBhvr>
                                        <p:cTn id="65" dur="500" fill="hold"/>
                                        <p:tgtEl>
                                          <p:spTgt spid="70"/>
                                        </p:tgtEl>
                                        <p:attrNameLst>
                                          <p:attrName>ppt_x</p:attrName>
                                        </p:attrNameLst>
                                      </p:cBhvr>
                                      <p:tavLst>
                                        <p:tav tm="0">
                                          <p:val>
                                            <p:strVal val="#ppt_x"/>
                                          </p:val>
                                        </p:tav>
                                        <p:tav tm="100000">
                                          <p:val>
                                            <p:strVal val="#ppt_x"/>
                                          </p:val>
                                        </p:tav>
                                      </p:tavLst>
                                    </p:anim>
                                    <p:anim calcmode="lin" valueType="num">
                                      <p:cBhvr>
                                        <p:cTn id="66" dur="500" fill="hold"/>
                                        <p:tgtEl>
                                          <p:spTgt spid="70"/>
                                        </p:tgtEl>
                                        <p:attrNameLst>
                                          <p:attrName>ppt_y</p:attrName>
                                        </p:attrNameLst>
                                      </p:cBhvr>
                                      <p:tavLst>
                                        <p:tav tm="0">
                                          <p:val>
                                            <p:strVal val="#ppt_y+.1"/>
                                          </p:val>
                                        </p:tav>
                                        <p:tav tm="100000">
                                          <p:val>
                                            <p:strVal val="#ppt_y"/>
                                          </p:val>
                                        </p:tav>
                                      </p:tavLst>
                                    </p:anim>
                                  </p:childTnLst>
                                </p:cTn>
                              </p:par>
                            </p:childTnLst>
                          </p:cTn>
                        </p:par>
                        <p:par>
                          <p:cTn id="67" fill="hold">
                            <p:stCondLst>
                              <p:cond delay="500"/>
                            </p:stCondLst>
                            <p:childTnLst>
                              <p:par>
                                <p:cTn id="68" presetID="42" presetClass="entr" presetSubtype="0" fill="hold" grpId="0" nodeType="after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anim calcmode="lin" valueType="num">
                                      <p:cBhvr>
                                        <p:cTn id="71" dur="500" fill="hold"/>
                                        <p:tgtEl>
                                          <p:spTgt spid="71"/>
                                        </p:tgtEl>
                                        <p:attrNameLst>
                                          <p:attrName>ppt_x</p:attrName>
                                        </p:attrNameLst>
                                      </p:cBhvr>
                                      <p:tavLst>
                                        <p:tav tm="0">
                                          <p:val>
                                            <p:strVal val="#ppt_x"/>
                                          </p:val>
                                        </p:tav>
                                        <p:tav tm="100000">
                                          <p:val>
                                            <p:strVal val="#ppt_x"/>
                                          </p:val>
                                        </p:tav>
                                      </p:tavLst>
                                    </p:anim>
                                    <p:anim calcmode="lin" valueType="num">
                                      <p:cBhvr>
                                        <p:cTn id="72" dur="5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1" nodeType="clickEffect">
                                  <p:stCondLst>
                                    <p:cond delay="0"/>
                                  </p:stCondLst>
                                  <p:childTnLst>
                                    <p:animEffect transition="out" filter="fade">
                                      <p:cBhvr>
                                        <p:cTn id="76" dur="500"/>
                                        <p:tgtEl>
                                          <p:spTgt spid="71"/>
                                        </p:tgtEl>
                                      </p:cBhvr>
                                    </p:animEffect>
                                    <p:anim calcmode="lin" valueType="num">
                                      <p:cBhvr>
                                        <p:cTn id="77" dur="500"/>
                                        <p:tgtEl>
                                          <p:spTgt spid="71"/>
                                        </p:tgtEl>
                                        <p:attrNameLst>
                                          <p:attrName>ppt_x</p:attrName>
                                        </p:attrNameLst>
                                      </p:cBhvr>
                                      <p:tavLst>
                                        <p:tav tm="0">
                                          <p:val>
                                            <p:strVal val="ppt_x"/>
                                          </p:val>
                                        </p:tav>
                                        <p:tav tm="100000">
                                          <p:val>
                                            <p:strVal val="ppt_x"/>
                                          </p:val>
                                        </p:tav>
                                      </p:tavLst>
                                    </p:anim>
                                    <p:anim calcmode="lin" valueType="num">
                                      <p:cBhvr>
                                        <p:cTn id="78" dur="500"/>
                                        <p:tgtEl>
                                          <p:spTgt spid="71"/>
                                        </p:tgtEl>
                                        <p:attrNameLst>
                                          <p:attrName>ppt_y</p:attrName>
                                        </p:attrNameLst>
                                      </p:cBhvr>
                                      <p:tavLst>
                                        <p:tav tm="0">
                                          <p:val>
                                            <p:strVal val="ppt_y"/>
                                          </p:val>
                                        </p:tav>
                                        <p:tav tm="100000">
                                          <p:val>
                                            <p:strVal val="ppt_y+.1"/>
                                          </p:val>
                                        </p:tav>
                                      </p:tavLst>
                                    </p:anim>
                                    <p:set>
                                      <p:cBhvr>
                                        <p:cTn id="79" dur="1" fill="hold">
                                          <p:stCondLst>
                                            <p:cond delay="499"/>
                                          </p:stCondLst>
                                        </p:cTn>
                                        <p:tgtEl>
                                          <p:spTgt spid="71"/>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500"/>
                                        <p:tgtEl>
                                          <p:spTgt spid="69"/>
                                        </p:tgtEl>
                                      </p:cBhvr>
                                    </p:animEffect>
                                    <p:anim calcmode="lin" valueType="num">
                                      <p:cBhvr>
                                        <p:cTn id="82" dur="500"/>
                                        <p:tgtEl>
                                          <p:spTgt spid="69"/>
                                        </p:tgtEl>
                                        <p:attrNameLst>
                                          <p:attrName>ppt_x</p:attrName>
                                        </p:attrNameLst>
                                      </p:cBhvr>
                                      <p:tavLst>
                                        <p:tav tm="0">
                                          <p:val>
                                            <p:strVal val="ppt_x"/>
                                          </p:val>
                                        </p:tav>
                                        <p:tav tm="100000">
                                          <p:val>
                                            <p:strVal val="ppt_x"/>
                                          </p:val>
                                        </p:tav>
                                      </p:tavLst>
                                    </p:anim>
                                    <p:anim calcmode="lin" valueType="num">
                                      <p:cBhvr>
                                        <p:cTn id="83" dur="500"/>
                                        <p:tgtEl>
                                          <p:spTgt spid="69"/>
                                        </p:tgtEl>
                                        <p:attrNameLst>
                                          <p:attrName>ppt_y</p:attrName>
                                        </p:attrNameLst>
                                      </p:cBhvr>
                                      <p:tavLst>
                                        <p:tav tm="0">
                                          <p:val>
                                            <p:strVal val="ppt_y"/>
                                          </p:val>
                                        </p:tav>
                                        <p:tav tm="100000">
                                          <p:val>
                                            <p:strVal val="ppt_y+.1"/>
                                          </p:val>
                                        </p:tav>
                                      </p:tavLst>
                                    </p:anim>
                                    <p:set>
                                      <p:cBhvr>
                                        <p:cTn id="84" dur="1" fill="hold">
                                          <p:stCondLst>
                                            <p:cond delay="499"/>
                                          </p:stCondLst>
                                        </p:cTn>
                                        <p:tgtEl>
                                          <p:spTgt spid="69"/>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500"/>
                                        <p:tgtEl>
                                          <p:spTgt spid="70"/>
                                        </p:tgtEl>
                                      </p:cBhvr>
                                    </p:animEffect>
                                    <p:anim calcmode="lin" valueType="num">
                                      <p:cBhvr>
                                        <p:cTn id="87" dur="500"/>
                                        <p:tgtEl>
                                          <p:spTgt spid="70"/>
                                        </p:tgtEl>
                                        <p:attrNameLst>
                                          <p:attrName>ppt_x</p:attrName>
                                        </p:attrNameLst>
                                      </p:cBhvr>
                                      <p:tavLst>
                                        <p:tav tm="0">
                                          <p:val>
                                            <p:strVal val="ppt_x"/>
                                          </p:val>
                                        </p:tav>
                                        <p:tav tm="100000">
                                          <p:val>
                                            <p:strVal val="ppt_x"/>
                                          </p:val>
                                        </p:tav>
                                      </p:tavLst>
                                    </p:anim>
                                    <p:anim calcmode="lin" valueType="num">
                                      <p:cBhvr>
                                        <p:cTn id="88" dur="500"/>
                                        <p:tgtEl>
                                          <p:spTgt spid="70"/>
                                        </p:tgtEl>
                                        <p:attrNameLst>
                                          <p:attrName>ppt_y</p:attrName>
                                        </p:attrNameLst>
                                      </p:cBhvr>
                                      <p:tavLst>
                                        <p:tav tm="0">
                                          <p:val>
                                            <p:strVal val="ppt_y"/>
                                          </p:val>
                                        </p:tav>
                                        <p:tav tm="100000">
                                          <p:val>
                                            <p:strVal val="ppt_y+.1"/>
                                          </p:val>
                                        </p:tav>
                                      </p:tavLst>
                                    </p:anim>
                                    <p:set>
                                      <p:cBhvr>
                                        <p:cTn id="89" dur="1" fill="hold">
                                          <p:stCondLst>
                                            <p:cond delay="499"/>
                                          </p:stCondLst>
                                        </p:cTn>
                                        <p:tgtEl>
                                          <p:spTgt spid="70"/>
                                        </p:tgtEl>
                                        <p:attrNameLst>
                                          <p:attrName>style.visibility</p:attrName>
                                        </p:attrNameLst>
                                      </p:cBhvr>
                                      <p:to>
                                        <p:strVal val="hidden"/>
                                      </p:to>
                                    </p:set>
                                  </p:childTnLst>
                                </p:cTn>
                              </p:par>
                            </p:childTnLst>
                          </p:cTn>
                        </p:par>
                        <p:par>
                          <p:cTn id="90" fill="hold">
                            <p:stCondLst>
                              <p:cond delay="500"/>
                            </p:stCondLst>
                            <p:childTnLst>
                              <p:par>
                                <p:cTn id="91" presetID="42" presetClass="entr" presetSubtype="0" fill="hold" grpId="0" nodeType="after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500"/>
                                        <p:tgtEl>
                                          <p:spTgt spid="72"/>
                                        </p:tgtEl>
                                      </p:cBhvr>
                                    </p:animEffect>
                                    <p:anim calcmode="lin" valueType="num">
                                      <p:cBhvr>
                                        <p:cTn id="94" dur="500" fill="hold"/>
                                        <p:tgtEl>
                                          <p:spTgt spid="72"/>
                                        </p:tgtEl>
                                        <p:attrNameLst>
                                          <p:attrName>ppt_x</p:attrName>
                                        </p:attrNameLst>
                                      </p:cBhvr>
                                      <p:tavLst>
                                        <p:tav tm="0">
                                          <p:val>
                                            <p:strVal val="#ppt_x"/>
                                          </p:val>
                                        </p:tav>
                                        <p:tav tm="100000">
                                          <p:val>
                                            <p:strVal val="#ppt_x"/>
                                          </p:val>
                                        </p:tav>
                                      </p:tavLst>
                                    </p:anim>
                                    <p:anim calcmode="lin" valueType="num">
                                      <p:cBhvr>
                                        <p:cTn id="95" dur="5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xit" presetSubtype="0" fill="hold" grpId="1" nodeType="clickEffect">
                                  <p:stCondLst>
                                    <p:cond delay="0"/>
                                  </p:stCondLst>
                                  <p:childTnLst>
                                    <p:animEffect transition="out" filter="fade">
                                      <p:cBhvr>
                                        <p:cTn id="99" dur="500"/>
                                        <p:tgtEl>
                                          <p:spTgt spid="72"/>
                                        </p:tgtEl>
                                      </p:cBhvr>
                                    </p:animEffect>
                                    <p:anim calcmode="lin" valueType="num">
                                      <p:cBhvr>
                                        <p:cTn id="100" dur="500"/>
                                        <p:tgtEl>
                                          <p:spTgt spid="72"/>
                                        </p:tgtEl>
                                        <p:attrNameLst>
                                          <p:attrName>ppt_x</p:attrName>
                                        </p:attrNameLst>
                                      </p:cBhvr>
                                      <p:tavLst>
                                        <p:tav tm="0">
                                          <p:val>
                                            <p:strVal val="ppt_x"/>
                                          </p:val>
                                        </p:tav>
                                        <p:tav tm="100000">
                                          <p:val>
                                            <p:strVal val="ppt_x"/>
                                          </p:val>
                                        </p:tav>
                                      </p:tavLst>
                                    </p:anim>
                                    <p:anim calcmode="lin" valueType="num">
                                      <p:cBhvr>
                                        <p:cTn id="101" dur="500"/>
                                        <p:tgtEl>
                                          <p:spTgt spid="72"/>
                                        </p:tgtEl>
                                        <p:attrNameLst>
                                          <p:attrName>ppt_y</p:attrName>
                                        </p:attrNameLst>
                                      </p:cBhvr>
                                      <p:tavLst>
                                        <p:tav tm="0">
                                          <p:val>
                                            <p:strVal val="ppt_y"/>
                                          </p:val>
                                        </p:tav>
                                        <p:tav tm="100000">
                                          <p:val>
                                            <p:strVal val="ppt_y+.1"/>
                                          </p:val>
                                        </p:tav>
                                      </p:tavLst>
                                    </p:anim>
                                    <p:set>
                                      <p:cBhvr>
                                        <p:cTn id="102" dur="1" fill="hold">
                                          <p:stCondLst>
                                            <p:cond delay="499"/>
                                          </p:stCondLst>
                                        </p:cTn>
                                        <p:tgtEl>
                                          <p:spTgt spid="72"/>
                                        </p:tgtEl>
                                        <p:attrNameLst>
                                          <p:attrName>style.visibility</p:attrName>
                                        </p:attrNameLst>
                                      </p:cBhvr>
                                      <p:to>
                                        <p:strVal val="hidden"/>
                                      </p:to>
                                    </p:set>
                                  </p:childTnLst>
                                </p:cTn>
                              </p:par>
                            </p:childTnLst>
                          </p:cTn>
                        </p:par>
                        <p:par>
                          <p:cTn id="103" fill="hold">
                            <p:stCondLst>
                              <p:cond delay="500"/>
                            </p:stCondLst>
                            <p:childTnLst>
                              <p:par>
                                <p:cTn id="104" presetID="42" presetClass="entr" presetSubtype="0" fill="hold" grpId="0" nodeType="after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anim calcmode="lin" valueType="num">
                                      <p:cBhvr>
                                        <p:cTn id="107" dur="500" fill="hold"/>
                                        <p:tgtEl>
                                          <p:spTgt spid="73"/>
                                        </p:tgtEl>
                                        <p:attrNameLst>
                                          <p:attrName>ppt_x</p:attrName>
                                        </p:attrNameLst>
                                      </p:cBhvr>
                                      <p:tavLst>
                                        <p:tav tm="0">
                                          <p:val>
                                            <p:strVal val="#ppt_x"/>
                                          </p:val>
                                        </p:tav>
                                        <p:tav tm="100000">
                                          <p:val>
                                            <p:strVal val="#ppt_x"/>
                                          </p:val>
                                        </p:tav>
                                      </p:tavLst>
                                    </p:anim>
                                    <p:anim calcmode="lin" valueType="num">
                                      <p:cBhvr>
                                        <p:cTn id="108" dur="500" fill="hold"/>
                                        <p:tgtEl>
                                          <p:spTgt spid="7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74"/>
                                        </p:tgtEl>
                                        <p:attrNameLst>
                                          <p:attrName>style.visibility</p:attrName>
                                        </p:attrNameLst>
                                      </p:cBhvr>
                                      <p:to>
                                        <p:strVal val="visible"/>
                                      </p:to>
                                    </p:set>
                                    <p:animEffect transition="in" filter="fade">
                                      <p:cBhvr>
                                        <p:cTn id="111" dur="500"/>
                                        <p:tgtEl>
                                          <p:spTgt spid="74"/>
                                        </p:tgtEl>
                                      </p:cBhvr>
                                    </p:animEffect>
                                    <p:anim calcmode="lin" valueType="num">
                                      <p:cBhvr>
                                        <p:cTn id="112" dur="500" fill="hold"/>
                                        <p:tgtEl>
                                          <p:spTgt spid="74"/>
                                        </p:tgtEl>
                                        <p:attrNameLst>
                                          <p:attrName>ppt_x</p:attrName>
                                        </p:attrNameLst>
                                      </p:cBhvr>
                                      <p:tavLst>
                                        <p:tav tm="0">
                                          <p:val>
                                            <p:strVal val="#ppt_x"/>
                                          </p:val>
                                        </p:tav>
                                        <p:tav tm="100000">
                                          <p:val>
                                            <p:strVal val="#ppt_x"/>
                                          </p:val>
                                        </p:tav>
                                      </p:tavLst>
                                    </p:anim>
                                    <p:anim calcmode="lin" valueType="num">
                                      <p:cBhvr>
                                        <p:cTn id="113" dur="500" fill="hold"/>
                                        <p:tgtEl>
                                          <p:spTgt spid="7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fade">
                                      <p:cBhvr>
                                        <p:cTn id="116" dur="500"/>
                                        <p:tgtEl>
                                          <p:spTgt spid="75"/>
                                        </p:tgtEl>
                                      </p:cBhvr>
                                    </p:animEffect>
                                    <p:anim calcmode="lin" valueType="num">
                                      <p:cBhvr>
                                        <p:cTn id="117" dur="500" fill="hold"/>
                                        <p:tgtEl>
                                          <p:spTgt spid="75"/>
                                        </p:tgtEl>
                                        <p:attrNameLst>
                                          <p:attrName>ppt_x</p:attrName>
                                        </p:attrNameLst>
                                      </p:cBhvr>
                                      <p:tavLst>
                                        <p:tav tm="0">
                                          <p:val>
                                            <p:strVal val="#ppt_x"/>
                                          </p:val>
                                        </p:tav>
                                        <p:tav tm="100000">
                                          <p:val>
                                            <p:strVal val="#ppt_x"/>
                                          </p:val>
                                        </p:tav>
                                      </p:tavLst>
                                    </p:anim>
                                    <p:anim calcmode="lin" valueType="num">
                                      <p:cBhvr>
                                        <p:cTn id="118" dur="5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xit" presetSubtype="0" fill="hold" grpId="1" nodeType="clickEffect">
                                  <p:stCondLst>
                                    <p:cond delay="0"/>
                                  </p:stCondLst>
                                  <p:childTnLst>
                                    <p:animEffect transition="out" filter="fade">
                                      <p:cBhvr>
                                        <p:cTn id="122" dur="500"/>
                                        <p:tgtEl>
                                          <p:spTgt spid="73"/>
                                        </p:tgtEl>
                                      </p:cBhvr>
                                    </p:animEffect>
                                    <p:anim calcmode="lin" valueType="num">
                                      <p:cBhvr>
                                        <p:cTn id="123" dur="500"/>
                                        <p:tgtEl>
                                          <p:spTgt spid="73"/>
                                        </p:tgtEl>
                                        <p:attrNameLst>
                                          <p:attrName>ppt_x</p:attrName>
                                        </p:attrNameLst>
                                      </p:cBhvr>
                                      <p:tavLst>
                                        <p:tav tm="0">
                                          <p:val>
                                            <p:strVal val="ppt_x"/>
                                          </p:val>
                                        </p:tav>
                                        <p:tav tm="100000">
                                          <p:val>
                                            <p:strVal val="ppt_x"/>
                                          </p:val>
                                        </p:tav>
                                      </p:tavLst>
                                    </p:anim>
                                    <p:anim calcmode="lin" valueType="num">
                                      <p:cBhvr>
                                        <p:cTn id="124" dur="500"/>
                                        <p:tgtEl>
                                          <p:spTgt spid="73"/>
                                        </p:tgtEl>
                                        <p:attrNameLst>
                                          <p:attrName>ppt_y</p:attrName>
                                        </p:attrNameLst>
                                      </p:cBhvr>
                                      <p:tavLst>
                                        <p:tav tm="0">
                                          <p:val>
                                            <p:strVal val="ppt_y"/>
                                          </p:val>
                                        </p:tav>
                                        <p:tav tm="100000">
                                          <p:val>
                                            <p:strVal val="ppt_y+.1"/>
                                          </p:val>
                                        </p:tav>
                                      </p:tavLst>
                                    </p:anim>
                                    <p:set>
                                      <p:cBhvr>
                                        <p:cTn id="125" dur="1" fill="hold">
                                          <p:stCondLst>
                                            <p:cond delay="499"/>
                                          </p:stCondLst>
                                        </p:cTn>
                                        <p:tgtEl>
                                          <p:spTgt spid="73"/>
                                        </p:tgtEl>
                                        <p:attrNameLst>
                                          <p:attrName>style.visibility</p:attrName>
                                        </p:attrNameLst>
                                      </p:cBhvr>
                                      <p:to>
                                        <p:strVal val="hidden"/>
                                      </p:to>
                                    </p:set>
                                  </p:childTnLst>
                                </p:cTn>
                              </p:par>
                              <p:par>
                                <p:cTn id="126" presetID="42" presetClass="exit" presetSubtype="0" fill="hold" grpId="1" nodeType="withEffect">
                                  <p:stCondLst>
                                    <p:cond delay="0"/>
                                  </p:stCondLst>
                                  <p:childTnLst>
                                    <p:animEffect transition="out" filter="fade">
                                      <p:cBhvr>
                                        <p:cTn id="127" dur="500"/>
                                        <p:tgtEl>
                                          <p:spTgt spid="74"/>
                                        </p:tgtEl>
                                      </p:cBhvr>
                                    </p:animEffect>
                                    <p:anim calcmode="lin" valueType="num">
                                      <p:cBhvr>
                                        <p:cTn id="128" dur="500"/>
                                        <p:tgtEl>
                                          <p:spTgt spid="74"/>
                                        </p:tgtEl>
                                        <p:attrNameLst>
                                          <p:attrName>ppt_x</p:attrName>
                                        </p:attrNameLst>
                                      </p:cBhvr>
                                      <p:tavLst>
                                        <p:tav tm="0">
                                          <p:val>
                                            <p:strVal val="ppt_x"/>
                                          </p:val>
                                        </p:tav>
                                        <p:tav tm="100000">
                                          <p:val>
                                            <p:strVal val="ppt_x"/>
                                          </p:val>
                                        </p:tav>
                                      </p:tavLst>
                                    </p:anim>
                                    <p:anim calcmode="lin" valueType="num">
                                      <p:cBhvr>
                                        <p:cTn id="129" dur="500"/>
                                        <p:tgtEl>
                                          <p:spTgt spid="74"/>
                                        </p:tgtEl>
                                        <p:attrNameLst>
                                          <p:attrName>ppt_y</p:attrName>
                                        </p:attrNameLst>
                                      </p:cBhvr>
                                      <p:tavLst>
                                        <p:tav tm="0">
                                          <p:val>
                                            <p:strVal val="ppt_y"/>
                                          </p:val>
                                        </p:tav>
                                        <p:tav tm="100000">
                                          <p:val>
                                            <p:strVal val="ppt_y+.1"/>
                                          </p:val>
                                        </p:tav>
                                      </p:tavLst>
                                    </p:anim>
                                    <p:set>
                                      <p:cBhvr>
                                        <p:cTn id="130" dur="1" fill="hold">
                                          <p:stCondLst>
                                            <p:cond delay="499"/>
                                          </p:stCondLst>
                                        </p:cTn>
                                        <p:tgtEl>
                                          <p:spTgt spid="74"/>
                                        </p:tgtEl>
                                        <p:attrNameLst>
                                          <p:attrName>style.visibility</p:attrName>
                                        </p:attrNameLst>
                                      </p:cBhvr>
                                      <p:to>
                                        <p:strVal val="hidden"/>
                                      </p:to>
                                    </p:set>
                                  </p:childTnLst>
                                </p:cTn>
                              </p:par>
                              <p:par>
                                <p:cTn id="131" presetID="42" presetClass="exit" presetSubtype="0" fill="hold" grpId="1" nodeType="withEffect">
                                  <p:stCondLst>
                                    <p:cond delay="0"/>
                                  </p:stCondLst>
                                  <p:childTnLst>
                                    <p:animEffect transition="out" filter="fade">
                                      <p:cBhvr>
                                        <p:cTn id="132" dur="500"/>
                                        <p:tgtEl>
                                          <p:spTgt spid="75"/>
                                        </p:tgtEl>
                                      </p:cBhvr>
                                    </p:animEffect>
                                    <p:anim calcmode="lin" valueType="num">
                                      <p:cBhvr>
                                        <p:cTn id="133" dur="500"/>
                                        <p:tgtEl>
                                          <p:spTgt spid="75"/>
                                        </p:tgtEl>
                                        <p:attrNameLst>
                                          <p:attrName>ppt_x</p:attrName>
                                        </p:attrNameLst>
                                      </p:cBhvr>
                                      <p:tavLst>
                                        <p:tav tm="0">
                                          <p:val>
                                            <p:strVal val="ppt_x"/>
                                          </p:val>
                                        </p:tav>
                                        <p:tav tm="100000">
                                          <p:val>
                                            <p:strVal val="ppt_x"/>
                                          </p:val>
                                        </p:tav>
                                      </p:tavLst>
                                    </p:anim>
                                    <p:anim calcmode="lin" valueType="num">
                                      <p:cBhvr>
                                        <p:cTn id="134" dur="500"/>
                                        <p:tgtEl>
                                          <p:spTgt spid="75"/>
                                        </p:tgtEl>
                                        <p:attrNameLst>
                                          <p:attrName>ppt_y</p:attrName>
                                        </p:attrNameLst>
                                      </p:cBhvr>
                                      <p:tavLst>
                                        <p:tav tm="0">
                                          <p:val>
                                            <p:strVal val="ppt_y"/>
                                          </p:val>
                                        </p:tav>
                                        <p:tav tm="100000">
                                          <p:val>
                                            <p:strVal val="ppt_y+.1"/>
                                          </p:val>
                                        </p:tav>
                                      </p:tavLst>
                                    </p:anim>
                                    <p:set>
                                      <p:cBhvr>
                                        <p:cTn id="135" dur="1" fill="hold">
                                          <p:stCondLst>
                                            <p:cond delay="499"/>
                                          </p:stCondLst>
                                        </p:cTn>
                                        <p:tgtEl>
                                          <p:spTgt spid="75"/>
                                        </p:tgtEl>
                                        <p:attrNameLst>
                                          <p:attrName>style.visibility</p:attrName>
                                        </p:attrNameLst>
                                      </p:cBhvr>
                                      <p:to>
                                        <p:strVal val="hidden"/>
                                      </p:to>
                                    </p:set>
                                  </p:childTnLst>
                                </p:cTn>
                              </p:par>
                            </p:childTnLst>
                          </p:cTn>
                        </p:par>
                        <p:par>
                          <p:cTn id="136" fill="hold">
                            <p:stCondLst>
                              <p:cond delay="500"/>
                            </p:stCondLst>
                            <p:childTnLst>
                              <p:par>
                                <p:cTn id="137" presetID="42" presetClass="entr" presetSubtype="0" fill="hold" grpId="0" nodeType="after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anim calcmode="lin" valueType="num">
                                      <p:cBhvr>
                                        <p:cTn id="140" dur="500" fill="hold"/>
                                        <p:tgtEl>
                                          <p:spTgt spid="54"/>
                                        </p:tgtEl>
                                        <p:attrNameLst>
                                          <p:attrName>ppt_x</p:attrName>
                                        </p:attrNameLst>
                                      </p:cBhvr>
                                      <p:tavLst>
                                        <p:tav tm="0">
                                          <p:val>
                                            <p:strVal val="#ppt_x"/>
                                          </p:val>
                                        </p:tav>
                                        <p:tav tm="100000">
                                          <p:val>
                                            <p:strVal val="#ppt_x"/>
                                          </p:val>
                                        </p:tav>
                                      </p:tavLst>
                                    </p:anim>
                                    <p:anim calcmode="lin" valueType="num">
                                      <p:cBhvr>
                                        <p:cTn id="141" dur="500" fill="hold"/>
                                        <p:tgtEl>
                                          <p:spTgt spid="54"/>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500"/>
                                        <p:tgtEl>
                                          <p:spTgt spid="61"/>
                                        </p:tgtEl>
                                      </p:cBhvr>
                                    </p:animEffect>
                                    <p:anim calcmode="lin" valueType="num">
                                      <p:cBhvr>
                                        <p:cTn id="145" dur="500" fill="hold"/>
                                        <p:tgtEl>
                                          <p:spTgt spid="61"/>
                                        </p:tgtEl>
                                        <p:attrNameLst>
                                          <p:attrName>ppt_x</p:attrName>
                                        </p:attrNameLst>
                                      </p:cBhvr>
                                      <p:tavLst>
                                        <p:tav tm="0">
                                          <p:val>
                                            <p:strVal val="#ppt_x"/>
                                          </p:val>
                                        </p:tav>
                                        <p:tav tm="100000">
                                          <p:val>
                                            <p:strVal val="#ppt_x"/>
                                          </p:val>
                                        </p:tav>
                                      </p:tavLst>
                                    </p:anim>
                                    <p:anim calcmode="lin" valueType="num">
                                      <p:cBhvr>
                                        <p:cTn id="146" dur="500" fill="hold"/>
                                        <p:tgtEl>
                                          <p:spTgt spid="6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500"/>
                                        <p:tgtEl>
                                          <p:spTgt spid="64"/>
                                        </p:tgtEl>
                                      </p:cBhvr>
                                    </p:animEffect>
                                    <p:anim calcmode="lin" valueType="num">
                                      <p:cBhvr>
                                        <p:cTn id="150" dur="500" fill="hold"/>
                                        <p:tgtEl>
                                          <p:spTgt spid="64"/>
                                        </p:tgtEl>
                                        <p:attrNameLst>
                                          <p:attrName>ppt_x</p:attrName>
                                        </p:attrNameLst>
                                      </p:cBhvr>
                                      <p:tavLst>
                                        <p:tav tm="0">
                                          <p:val>
                                            <p:strVal val="#ppt_x"/>
                                          </p:val>
                                        </p:tav>
                                        <p:tav tm="100000">
                                          <p:val>
                                            <p:strVal val="#ppt_x"/>
                                          </p:val>
                                        </p:tav>
                                      </p:tavLst>
                                    </p:anim>
                                    <p:anim calcmode="lin" valueType="num">
                                      <p:cBhvr>
                                        <p:cTn id="151" dur="500" fill="hold"/>
                                        <p:tgtEl>
                                          <p:spTgt spid="64"/>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fade">
                                      <p:cBhvr>
                                        <p:cTn id="154" dur="500"/>
                                        <p:tgtEl>
                                          <p:spTgt spid="65"/>
                                        </p:tgtEl>
                                      </p:cBhvr>
                                    </p:animEffect>
                                    <p:anim calcmode="lin" valueType="num">
                                      <p:cBhvr>
                                        <p:cTn id="155" dur="500" fill="hold"/>
                                        <p:tgtEl>
                                          <p:spTgt spid="65"/>
                                        </p:tgtEl>
                                        <p:attrNameLst>
                                          <p:attrName>ppt_x</p:attrName>
                                        </p:attrNameLst>
                                      </p:cBhvr>
                                      <p:tavLst>
                                        <p:tav tm="0">
                                          <p:val>
                                            <p:strVal val="#ppt_x"/>
                                          </p:val>
                                        </p:tav>
                                        <p:tav tm="100000">
                                          <p:val>
                                            <p:strVal val="#ppt_x"/>
                                          </p:val>
                                        </p:tav>
                                      </p:tavLst>
                                    </p:anim>
                                    <p:anim calcmode="lin" valueType="num">
                                      <p:cBhvr>
                                        <p:cTn id="156" dur="500" fill="hold"/>
                                        <p:tgtEl>
                                          <p:spTgt spid="65"/>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anim calcmode="lin" valueType="num">
                                      <p:cBhvr>
                                        <p:cTn id="160" dur="500" fill="hold"/>
                                        <p:tgtEl>
                                          <p:spTgt spid="68"/>
                                        </p:tgtEl>
                                        <p:attrNameLst>
                                          <p:attrName>ppt_x</p:attrName>
                                        </p:attrNameLst>
                                      </p:cBhvr>
                                      <p:tavLst>
                                        <p:tav tm="0">
                                          <p:val>
                                            <p:strVal val="#ppt_x"/>
                                          </p:val>
                                        </p:tav>
                                        <p:tav tm="100000">
                                          <p:val>
                                            <p:strVal val="#ppt_x"/>
                                          </p:val>
                                        </p:tav>
                                      </p:tavLst>
                                    </p:anim>
                                    <p:anim calcmode="lin" valueType="num">
                                      <p:cBhvr>
                                        <p:cTn id="161" dur="500" fill="hold"/>
                                        <p:tgtEl>
                                          <p:spTgt spid="68"/>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fade">
                                      <p:cBhvr>
                                        <p:cTn id="164" dur="500"/>
                                        <p:tgtEl>
                                          <p:spTgt spid="60"/>
                                        </p:tgtEl>
                                      </p:cBhvr>
                                    </p:animEffect>
                                    <p:anim calcmode="lin" valueType="num">
                                      <p:cBhvr>
                                        <p:cTn id="165" dur="500" fill="hold"/>
                                        <p:tgtEl>
                                          <p:spTgt spid="60"/>
                                        </p:tgtEl>
                                        <p:attrNameLst>
                                          <p:attrName>ppt_x</p:attrName>
                                        </p:attrNameLst>
                                      </p:cBhvr>
                                      <p:tavLst>
                                        <p:tav tm="0">
                                          <p:val>
                                            <p:strVal val="#ppt_x"/>
                                          </p:val>
                                        </p:tav>
                                        <p:tav tm="100000">
                                          <p:val>
                                            <p:strVal val="#ppt_x"/>
                                          </p:val>
                                        </p:tav>
                                      </p:tavLst>
                                    </p:anim>
                                    <p:anim calcmode="lin" valueType="num">
                                      <p:cBhvr>
                                        <p:cTn id="166" dur="500" fill="hold"/>
                                        <p:tgtEl>
                                          <p:spTgt spid="60"/>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62"/>
                                        </p:tgtEl>
                                        <p:attrNameLst>
                                          <p:attrName>style.visibility</p:attrName>
                                        </p:attrNameLst>
                                      </p:cBhvr>
                                      <p:to>
                                        <p:strVal val="visible"/>
                                      </p:to>
                                    </p:set>
                                    <p:animEffect transition="in" filter="fade">
                                      <p:cBhvr>
                                        <p:cTn id="169" dur="500"/>
                                        <p:tgtEl>
                                          <p:spTgt spid="62"/>
                                        </p:tgtEl>
                                      </p:cBhvr>
                                    </p:animEffect>
                                    <p:anim calcmode="lin" valueType="num">
                                      <p:cBhvr>
                                        <p:cTn id="170" dur="500" fill="hold"/>
                                        <p:tgtEl>
                                          <p:spTgt spid="62"/>
                                        </p:tgtEl>
                                        <p:attrNameLst>
                                          <p:attrName>ppt_x</p:attrName>
                                        </p:attrNameLst>
                                      </p:cBhvr>
                                      <p:tavLst>
                                        <p:tav tm="0">
                                          <p:val>
                                            <p:strVal val="#ppt_x"/>
                                          </p:val>
                                        </p:tav>
                                        <p:tav tm="100000">
                                          <p:val>
                                            <p:strVal val="#ppt_x"/>
                                          </p:val>
                                        </p:tav>
                                      </p:tavLst>
                                    </p:anim>
                                    <p:anim calcmode="lin" valueType="num">
                                      <p:cBhvr>
                                        <p:cTn id="171" dur="500" fill="hold"/>
                                        <p:tgtEl>
                                          <p:spTgt spid="62"/>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63"/>
                                        </p:tgtEl>
                                        <p:attrNameLst>
                                          <p:attrName>style.visibility</p:attrName>
                                        </p:attrNameLst>
                                      </p:cBhvr>
                                      <p:to>
                                        <p:strVal val="visible"/>
                                      </p:to>
                                    </p:set>
                                    <p:animEffect transition="in" filter="fade">
                                      <p:cBhvr>
                                        <p:cTn id="174" dur="500"/>
                                        <p:tgtEl>
                                          <p:spTgt spid="63"/>
                                        </p:tgtEl>
                                      </p:cBhvr>
                                    </p:animEffect>
                                    <p:anim calcmode="lin" valueType="num">
                                      <p:cBhvr>
                                        <p:cTn id="175" dur="500" fill="hold"/>
                                        <p:tgtEl>
                                          <p:spTgt spid="63"/>
                                        </p:tgtEl>
                                        <p:attrNameLst>
                                          <p:attrName>ppt_x</p:attrName>
                                        </p:attrNameLst>
                                      </p:cBhvr>
                                      <p:tavLst>
                                        <p:tav tm="0">
                                          <p:val>
                                            <p:strVal val="#ppt_x"/>
                                          </p:val>
                                        </p:tav>
                                        <p:tav tm="100000">
                                          <p:val>
                                            <p:strVal val="#ppt_x"/>
                                          </p:val>
                                        </p:tav>
                                      </p:tavLst>
                                    </p:anim>
                                    <p:anim calcmode="lin" valueType="num">
                                      <p:cBhvr>
                                        <p:cTn id="176" dur="500" fill="hold"/>
                                        <p:tgtEl>
                                          <p:spTgt spid="63"/>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fade">
                                      <p:cBhvr>
                                        <p:cTn id="179" dur="500"/>
                                        <p:tgtEl>
                                          <p:spTgt spid="66"/>
                                        </p:tgtEl>
                                      </p:cBhvr>
                                    </p:animEffect>
                                    <p:anim calcmode="lin" valueType="num">
                                      <p:cBhvr>
                                        <p:cTn id="180" dur="500" fill="hold"/>
                                        <p:tgtEl>
                                          <p:spTgt spid="66"/>
                                        </p:tgtEl>
                                        <p:attrNameLst>
                                          <p:attrName>ppt_x</p:attrName>
                                        </p:attrNameLst>
                                      </p:cBhvr>
                                      <p:tavLst>
                                        <p:tav tm="0">
                                          <p:val>
                                            <p:strVal val="#ppt_x"/>
                                          </p:val>
                                        </p:tav>
                                        <p:tav tm="100000">
                                          <p:val>
                                            <p:strVal val="#ppt_x"/>
                                          </p:val>
                                        </p:tav>
                                      </p:tavLst>
                                    </p:anim>
                                    <p:anim calcmode="lin" valueType="num">
                                      <p:cBhvr>
                                        <p:cTn id="181" dur="500" fill="hold"/>
                                        <p:tgtEl>
                                          <p:spTgt spid="66"/>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67"/>
                                        </p:tgtEl>
                                        <p:attrNameLst>
                                          <p:attrName>style.visibility</p:attrName>
                                        </p:attrNameLst>
                                      </p:cBhvr>
                                      <p:to>
                                        <p:strVal val="visible"/>
                                      </p:to>
                                    </p:set>
                                    <p:animEffect transition="in" filter="fade">
                                      <p:cBhvr>
                                        <p:cTn id="184" dur="500"/>
                                        <p:tgtEl>
                                          <p:spTgt spid="67"/>
                                        </p:tgtEl>
                                      </p:cBhvr>
                                    </p:animEffect>
                                    <p:anim calcmode="lin" valueType="num">
                                      <p:cBhvr>
                                        <p:cTn id="185" dur="500" fill="hold"/>
                                        <p:tgtEl>
                                          <p:spTgt spid="67"/>
                                        </p:tgtEl>
                                        <p:attrNameLst>
                                          <p:attrName>ppt_x</p:attrName>
                                        </p:attrNameLst>
                                      </p:cBhvr>
                                      <p:tavLst>
                                        <p:tav tm="0">
                                          <p:val>
                                            <p:strVal val="#ppt_x"/>
                                          </p:val>
                                        </p:tav>
                                        <p:tav tm="100000">
                                          <p:val>
                                            <p:strVal val="#ppt_x"/>
                                          </p:val>
                                        </p:tav>
                                      </p:tavLst>
                                    </p:anim>
                                    <p:anim calcmode="lin" valueType="num">
                                      <p:cBhvr>
                                        <p:cTn id="186" dur="5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42" presetClass="entr" presetSubtype="0" fill="hold" grpId="0" nodeType="clickEffect">
                                  <p:stCondLst>
                                    <p:cond delay="0"/>
                                  </p:stCondLst>
                                  <p:childTnLst>
                                    <p:set>
                                      <p:cBhvr>
                                        <p:cTn id="190" dur="1" fill="hold">
                                          <p:stCondLst>
                                            <p:cond delay="0"/>
                                          </p:stCondLst>
                                        </p:cTn>
                                        <p:tgtEl>
                                          <p:spTgt spid="76"/>
                                        </p:tgtEl>
                                        <p:attrNameLst>
                                          <p:attrName>style.visibility</p:attrName>
                                        </p:attrNameLst>
                                      </p:cBhvr>
                                      <p:to>
                                        <p:strVal val="visible"/>
                                      </p:to>
                                    </p:set>
                                    <p:animEffect transition="in" filter="fade">
                                      <p:cBhvr>
                                        <p:cTn id="191" dur="500"/>
                                        <p:tgtEl>
                                          <p:spTgt spid="76"/>
                                        </p:tgtEl>
                                      </p:cBhvr>
                                    </p:animEffect>
                                    <p:anim calcmode="lin" valueType="num">
                                      <p:cBhvr>
                                        <p:cTn id="192" dur="500" fill="hold"/>
                                        <p:tgtEl>
                                          <p:spTgt spid="76"/>
                                        </p:tgtEl>
                                        <p:attrNameLst>
                                          <p:attrName>ppt_x</p:attrName>
                                        </p:attrNameLst>
                                      </p:cBhvr>
                                      <p:tavLst>
                                        <p:tav tm="0">
                                          <p:val>
                                            <p:strVal val="#ppt_x"/>
                                          </p:val>
                                        </p:tav>
                                        <p:tav tm="100000">
                                          <p:val>
                                            <p:strVal val="#ppt_x"/>
                                          </p:val>
                                        </p:tav>
                                      </p:tavLst>
                                    </p:anim>
                                    <p:anim calcmode="lin" valueType="num">
                                      <p:cBhvr>
                                        <p:cTn id="193" dur="500" fill="hold"/>
                                        <p:tgtEl>
                                          <p:spTgt spid="76"/>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77"/>
                                        </p:tgtEl>
                                        <p:attrNameLst>
                                          <p:attrName>style.visibility</p:attrName>
                                        </p:attrNameLst>
                                      </p:cBhvr>
                                      <p:to>
                                        <p:strVal val="visible"/>
                                      </p:to>
                                    </p:set>
                                    <p:animEffect transition="in" filter="fade">
                                      <p:cBhvr>
                                        <p:cTn id="196" dur="500"/>
                                        <p:tgtEl>
                                          <p:spTgt spid="77"/>
                                        </p:tgtEl>
                                      </p:cBhvr>
                                    </p:animEffect>
                                    <p:anim calcmode="lin" valueType="num">
                                      <p:cBhvr>
                                        <p:cTn id="197" dur="500" fill="hold"/>
                                        <p:tgtEl>
                                          <p:spTgt spid="77"/>
                                        </p:tgtEl>
                                        <p:attrNameLst>
                                          <p:attrName>ppt_x</p:attrName>
                                        </p:attrNameLst>
                                      </p:cBhvr>
                                      <p:tavLst>
                                        <p:tav tm="0">
                                          <p:val>
                                            <p:strVal val="#ppt_x"/>
                                          </p:val>
                                        </p:tav>
                                        <p:tav tm="100000">
                                          <p:val>
                                            <p:strVal val="#ppt_x"/>
                                          </p:val>
                                        </p:tav>
                                      </p:tavLst>
                                    </p:anim>
                                    <p:anim calcmode="lin" valueType="num">
                                      <p:cBhvr>
                                        <p:cTn id="198" dur="500" fill="hold"/>
                                        <p:tgtEl>
                                          <p:spTgt spid="77"/>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78"/>
                                        </p:tgtEl>
                                        <p:attrNameLst>
                                          <p:attrName>style.visibility</p:attrName>
                                        </p:attrNameLst>
                                      </p:cBhvr>
                                      <p:to>
                                        <p:strVal val="visible"/>
                                      </p:to>
                                    </p:set>
                                    <p:animEffect transition="in" filter="fade">
                                      <p:cBhvr>
                                        <p:cTn id="201" dur="500"/>
                                        <p:tgtEl>
                                          <p:spTgt spid="78"/>
                                        </p:tgtEl>
                                      </p:cBhvr>
                                    </p:animEffect>
                                    <p:anim calcmode="lin" valueType="num">
                                      <p:cBhvr>
                                        <p:cTn id="202" dur="500" fill="hold"/>
                                        <p:tgtEl>
                                          <p:spTgt spid="78"/>
                                        </p:tgtEl>
                                        <p:attrNameLst>
                                          <p:attrName>ppt_x</p:attrName>
                                        </p:attrNameLst>
                                      </p:cBhvr>
                                      <p:tavLst>
                                        <p:tav tm="0">
                                          <p:val>
                                            <p:strVal val="#ppt_x"/>
                                          </p:val>
                                        </p:tav>
                                        <p:tav tm="100000">
                                          <p:val>
                                            <p:strVal val="#ppt_x"/>
                                          </p:val>
                                        </p:tav>
                                      </p:tavLst>
                                    </p:anim>
                                    <p:anim calcmode="lin" valueType="num">
                                      <p:cBhvr>
                                        <p:cTn id="203" dur="5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55" grpId="0"/>
      <p:bldP spid="56" grpId="0"/>
      <p:bldP spid="57" grpId="0"/>
      <p:bldP spid="58" grpId="0"/>
      <p:bldP spid="59" grpId="0"/>
      <p:bldP spid="53" grpId="0"/>
      <p:bldP spid="54" grpId="0" animBg="1"/>
      <p:bldP spid="60" grpId="0" animBg="1"/>
      <p:bldP spid="61" grpId="0" animBg="1"/>
      <p:bldP spid="62" grpId="0" animBg="1"/>
      <p:bldP spid="63" grpId="0"/>
      <p:bldP spid="64" grpId="0"/>
      <p:bldP spid="65" grpId="0"/>
      <p:bldP spid="66" grpId="0"/>
      <p:bldP spid="67" grpId="0"/>
      <p:bldP spid="68" grpId="0"/>
      <p:bldP spid="71" grpId="0"/>
      <p:bldP spid="71" grpId="1"/>
      <p:bldP spid="72" grpId="0" animBg="1"/>
      <p:bldP spid="72" grpId="1" animBg="1"/>
      <p:bldP spid="73" grpId="0" animBg="1"/>
      <p:bldP spid="73" grpId="1" animBg="1"/>
      <p:bldP spid="74" grpId="0" animBg="1"/>
      <p:bldP spid="74" grpId="1" animBg="1"/>
      <p:bldP spid="75" grpId="0" animBg="1"/>
      <p:bldP spid="75" grpId="1" animBg="1"/>
      <p:bldP spid="76" grpId="0" animBg="1"/>
      <p:bldP spid="77" grpId="0" animBg="1"/>
      <p:bldP spid="7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AE72-3240-43D4-A710-BA84BFD9E3E4}"/>
              </a:ext>
            </a:extLst>
          </p:cNvPr>
          <p:cNvSpPr>
            <a:spLocks noGrp="1"/>
          </p:cNvSpPr>
          <p:nvPr>
            <p:ph type="title"/>
          </p:nvPr>
        </p:nvSpPr>
        <p:spPr>
          <a:xfrm>
            <a:off x="110613" y="98321"/>
            <a:ext cx="6388510" cy="1325563"/>
          </a:xfrm>
        </p:spPr>
        <p:txBody>
          <a:bodyPr>
            <a:normAutofit/>
          </a:bodyPr>
          <a:lstStyle/>
          <a:p>
            <a:r>
              <a:rPr lang="en-US" dirty="0"/>
              <a:t>IP Message Reassembly Process</a:t>
            </a:r>
          </a:p>
        </p:txBody>
      </p:sp>
      <p:sp>
        <p:nvSpPr>
          <p:cNvPr id="6" name="Espaço Reservado para Conteúdo 5">
            <a:extLst>
              <a:ext uri="{FF2B5EF4-FFF2-40B4-BE49-F238E27FC236}">
                <a16:creationId xmlns:a16="http://schemas.microsoft.com/office/drawing/2014/main" id="{0773B9BA-55E2-428D-91D0-3EDB8DDEB3D1}"/>
              </a:ext>
            </a:extLst>
          </p:cNvPr>
          <p:cNvSpPr>
            <a:spLocks noGrp="1"/>
          </p:cNvSpPr>
          <p:nvPr>
            <p:ph idx="1"/>
          </p:nvPr>
        </p:nvSpPr>
        <p:spPr>
          <a:xfrm>
            <a:off x="220919" y="1592825"/>
            <a:ext cx="5875081" cy="4168877"/>
          </a:xfrm>
        </p:spPr>
        <p:txBody>
          <a:bodyPr>
            <a:noAutofit/>
          </a:bodyPr>
          <a:lstStyle/>
          <a:p>
            <a:pPr algn="just"/>
            <a:r>
              <a:rPr lang="en-US" sz="2300" dirty="0"/>
              <a:t>When a datagram is fragmented, either by the originating device or by one or more routers transmitting the datagram, it becomes multiple fragment datagrams. </a:t>
            </a:r>
          </a:p>
          <a:p>
            <a:pPr algn="just"/>
            <a:r>
              <a:rPr lang="en-US" sz="2300" dirty="0"/>
              <a:t>The destination of the overall message must collect these fragments and then reassemble them into the original message. </a:t>
            </a:r>
          </a:p>
          <a:p>
            <a:pPr algn="just"/>
            <a:r>
              <a:rPr lang="en-US" sz="2300" dirty="0"/>
              <a:t>Reassembly is accomplished by using the special information in the fields we saw in the preceding topic to help us “put the jigsaw puzzle back together again”.</a:t>
            </a:r>
          </a:p>
        </p:txBody>
      </p:sp>
      <p:pic>
        <p:nvPicPr>
          <p:cNvPr id="7170" name="Picture 2">
            <a:extLst>
              <a:ext uri="{FF2B5EF4-FFF2-40B4-BE49-F238E27FC236}">
                <a16:creationId xmlns:a16="http://schemas.microsoft.com/office/drawing/2014/main" id="{E1D451B0-76D6-46D4-AC07-562420C5A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374" y="98321"/>
            <a:ext cx="6096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976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63" y="-57125"/>
            <a:ext cx="10515600" cy="1325563"/>
          </a:xfrm>
        </p:spPr>
        <p:txBody>
          <a:bodyPr/>
          <a:lstStyle/>
          <a:p>
            <a:r>
              <a:rPr lang="en-US" dirty="0"/>
              <a:t>IP Fragment Reassembly</a:t>
            </a:r>
          </a:p>
        </p:txBody>
      </p:sp>
      <p:sp>
        <p:nvSpPr>
          <p:cNvPr id="3" name="Slide Number Placeholder 2"/>
          <p:cNvSpPr>
            <a:spLocks noGrp="1"/>
          </p:cNvSpPr>
          <p:nvPr>
            <p:ph type="sldNum" sz="quarter" idx="12"/>
          </p:nvPr>
        </p:nvSpPr>
        <p:spPr>
          <a:xfrm>
            <a:off x="205708" y="542272"/>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49</a:t>
            </a:fld>
            <a:endParaRPr lang="en-US" dirty="0"/>
          </a:p>
        </p:txBody>
      </p:sp>
      <p:sp>
        <p:nvSpPr>
          <p:cNvPr id="4" name="Content Placeholder 3"/>
          <p:cNvSpPr>
            <a:spLocks noGrp="1"/>
          </p:cNvSpPr>
          <p:nvPr>
            <p:ph sz="quarter" idx="1"/>
          </p:nvPr>
        </p:nvSpPr>
        <p:spPr>
          <a:xfrm>
            <a:off x="6202738" y="815133"/>
            <a:ext cx="5712542" cy="5125205"/>
          </a:xfrm>
        </p:spPr>
        <p:txBody>
          <a:bodyPr/>
          <a:lstStyle/>
          <a:p>
            <a:r>
              <a:rPr lang="en-US" dirty="0"/>
              <a:t>Performed at destination</a:t>
            </a:r>
          </a:p>
          <a:p>
            <a:r>
              <a:rPr lang="en-US" dirty="0"/>
              <a:t>M = 0 fragment gives us total data size</a:t>
            </a:r>
          </a:p>
          <a:p>
            <a:pPr lvl="1"/>
            <a:r>
              <a:rPr lang="en-US" dirty="0"/>
              <a:t>360 – 20 + 3460 = 3800</a:t>
            </a:r>
          </a:p>
          <a:p>
            <a:r>
              <a:rPr lang="en-US" dirty="0"/>
              <a:t>Challenges:</a:t>
            </a:r>
          </a:p>
          <a:p>
            <a:pPr lvl="1"/>
            <a:r>
              <a:rPr lang="en-US" dirty="0"/>
              <a:t>Out-of-order fragments</a:t>
            </a:r>
          </a:p>
          <a:p>
            <a:pPr lvl="1"/>
            <a:r>
              <a:rPr lang="en-US" dirty="0"/>
              <a:t>Duplicate fragments</a:t>
            </a:r>
          </a:p>
          <a:p>
            <a:pPr lvl="1"/>
            <a:r>
              <a:rPr lang="en-US" dirty="0"/>
              <a:t>Missing fragments</a:t>
            </a:r>
          </a:p>
          <a:p>
            <a:r>
              <a:rPr lang="en-US" dirty="0"/>
              <a:t>Basically, memory management nightmare</a:t>
            </a:r>
          </a:p>
        </p:txBody>
      </p:sp>
      <p:grpSp>
        <p:nvGrpSpPr>
          <p:cNvPr id="31" name="Group 30"/>
          <p:cNvGrpSpPr/>
          <p:nvPr/>
        </p:nvGrpSpPr>
        <p:grpSpPr>
          <a:xfrm>
            <a:off x="1801041" y="1255546"/>
            <a:ext cx="1711556" cy="783762"/>
            <a:chOff x="507351" y="2355624"/>
            <a:chExt cx="1711556" cy="783762"/>
          </a:xfrm>
        </p:grpSpPr>
        <p:sp>
          <p:nvSpPr>
            <p:cNvPr id="5" name="Rectangle 4"/>
            <p:cNvSpPr/>
            <p:nvPr/>
          </p:nvSpPr>
          <p:spPr>
            <a:xfrm>
              <a:off x="1108578" y="2355624"/>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7" name="Rectangle 6"/>
            <p:cNvSpPr/>
            <p:nvPr/>
          </p:nvSpPr>
          <p:spPr>
            <a:xfrm>
              <a:off x="507351" y="2355624"/>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10" name="TextBox 9"/>
            <p:cNvSpPr txBox="1"/>
            <p:nvPr/>
          </p:nvSpPr>
          <p:spPr>
            <a:xfrm>
              <a:off x="593825" y="2739276"/>
              <a:ext cx="444352" cy="400110"/>
            </a:xfrm>
            <a:prstGeom prst="rect">
              <a:avLst/>
            </a:prstGeom>
            <a:noFill/>
          </p:spPr>
          <p:txBody>
            <a:bodyPr wrap="none" rtlCol="0">
              <a:spAutoFit/>
            </a:bodyPr>
            <a:lstStyle/>
            <a:p>
              <a:pPr algn="ctr"/>
              <a:r>
                <a:rPr lang="en-US" sz="2000" dirty="0"/>
                <a:t>20</a:t>
              </a:r>
            </a:p>
          </p:txBody>
        </p:sp>
        <p:sp>
          <p:nvSpPr>
            <p:cNvPr id="11" name="TextBox 10"/>
            <p:cNvSpPr txBox="1"/>
            <p:nvPr/>
          </p:nvSpPr>
          <p:spPr>
            <a:xfrm>
              <a:off x="1308007" y="2739276"/>
              <a:ext cx="704039" cy="400110"/>
            </a:xfrm>
            <a:prstGeom prst="rect">
              <a:avLst/>
            </a:prstGeom>
            <a:noFill/>
          </p:spPr>
          <p:txBody>
            <a:bodyPr wrap="none" rtlCol="0">
              <a:spAutoFit/>
            </a:bodyPr>
            <a:lstStyle/>
            <a:p>
              <a:pPr algn="ctr"/>
              <a:r>
                <a:rPr lang="en-US" sz="2000" dirty="0"/>
                <a:t>1480</a:t>
              </a:r>
            </a:p>
          </p:txBody>
        </p:sp>
      </p:grpSp>
      <p:grpSp>
        <p:nvGrpSpPr>
          <p:cNvPr id="32" name="Group 31"/>
          <p:cNvGrpSpPr/>
          <p:nvPr/>
        </p:nvGrpSpPr>
        <p:grpSpPr>
          <a:xfrm>
            <a:off x="1801041" y="2539329"/>
            <a:ext cx="1488484" cy="787415"/>
            <a:chOff x="569689" y="3964526"/>
            <a:chExt cx="1488484" cy="787415"/>
          </a:xfrm>
        </p:grpSpPr>
        <p:sp>
          <p:nvSpPr>
            <p:cNvPr id="6" name="Rectangle 5"/>
            <p:cNvSpPr/>
            <p:nvPr/>
          </p:nvSpPr>
          <p:spPr>
            <a:xfrm>
              <a:off x="1170916" y="3964526"/>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8" name="Rectangle 7"/>
            <p:cNvSpPr/>
            <p:nvPr/>
          </p:nvSpPr>
          <p:spPr>
            <a:xfrm>
              <a:off x="569689" y="3964526"/>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9" name="TextBox 8"/>
            <p:cNvSpPr txBox="1"/>
            <p:nvPr/>
          </p:nvSpPr>
          <p:spPr>
            <a:xfrm>
              <a:off x="645133" y="4351831"/>
              <a:ext cx="444352" cy="400110"/>
            </a:xfrm>
            <a:prstGeom prst="rect">
              <a:avLst/>
            </a:prstGeom>
            <a:noFill/>
          </p:spPr>
          <p:txBody>
            <a:bodyPr wrap="none" rtlCol="0">
              <a:spAutoFit/>
            </a:bodyPr>
            <a:lstStyle/>
            <a:p>
              <a:pPr algn="ctr"/>
              <a:r>
                <a:rPr lang="en-US" sz="2000" dirty="0"/>
                <a:t>20</a:t>
              </a:r>
            </a:p>
          </p:txBody>
        </p:sp>
        <p:sp>
          <p:nvSpPr>
            <p:cNvPr id="12" name="TextBox 11"/>
            <p:cNvSpPr txBox="1"/>
            <p:nvPr/>
          </p:nvSpPr>
          <p:spPr>
            <a:xfrm>
              <a:off x="1327446" y="4348178"/>
              <a:ext cx="574195" cy="400110"/>
            </a:xfrm>
            <a:prstGeom prst="rect">
              <a:avLst/>
            </a:prstGeom>
            <a:noFill/>
          </p:spPr>
          <p:txBody>
            <a:bodyPr wrap="none" rtlCol="0">
              <a:spAutoFit/>
            </a:bodyPr>
            <a:lstStyle/>
            <a:p>
              <a:pPr algn="ctr"/>
              <a:r>
                <a:rPr lang="en-US" sz="2000" dirty="0"/>
                <a:t>500</a:t>
              </a:r>
            </a:p>
          </p:txBody>
        </p:sp>
      </p:grpSp>
      <p:sp>
        <p:nvSpPr>
          <p:cNvPr id="13" name="TextBox 12"/>
          <p:cNvSpPr txBox="1"/>
          <p:nvPr/>
        </p:nvSpPr>
        <p:spPr>
          <a:xfrm>
            <a:off x="1801041" y="2126082"/>
            <a:ext cx="3761030" cy="400110"/>
          </a:xfrm>
          <a:prstGeom prst="rect">
            <a:avLst/>
          </a:prstGeom>
          <a:noFill/>
        </p:spPr>
        <p:txBody>
          <a:bodyPr wrap="none" rtlCol="0">
            <a:spAutoFit/>
          </a:bodyPr>
          <a:lstStyle/>
          <a:p>
            <a:r>
              <a:rPr lang="en-US" sz="2000" dirty="0"/>
              <a:t>Length = 520, M = 1, Offset = 1480</a:t>
            </a:r>
          </a:p>
        </p:txBody>
      </p:sp>
      <p:sp>
        <p:nvSpPr>
          <p:cNvPr id="14" name="TextBox 13"/>
          <p:cNvSpPr txBox="1"/>
          <p:nvPr/>
        </p:nvSpPr>
        <p:spPr>
          <a:xfrm>
            <a:off x="1801042" y="866396"/>
            <a:ext cx="3501343" cy="400110"/>
          </a:xfrm>
          <a:prstGeom prst="rect">
            <a:avLst/>
          </a:prstGeom>
          <a:noFill/>
        </p:spPr>
        <p:txBody>
          <a:bodyPr wrap="none" rtlCol="0">
            <a:spAutoFit/>
          </a:bodyPr>
          <a:lstStyle/>
          <a:p>
            <a:r>
              <a:rPr lang="en-US" sz="2000" dirty="0"/>
              <a:t>Length = 1500, M = 1, Offset = 0</a:t>
            </a:r>
          </a:p>
        </p:txBody>
      </p:sp>
      <p:grpSp>
        <p:nvGrpSpPr>
          <p:cNvPr id="33" name="Group 32"/>
          <p:cNvGrpSpPr/>
          <p:nvPr/>
        </p:nvGrpSpPr>
        <p:grpSpPr>
          <a:xfrm>
            <a:off x="1801041" y="3845993"/>
            <a:ext cx="1711556" cy="783762"/>
            <a:chOff x="3451567" y="3000017"/>
            <a:chExt cx="1711556" cy="783762"/>
          </a:xfrm>
        </p:grpSpPr>
        <p:sp>
          <p:nvSpPr>
            <p:cNvPr id="15" name="Rectangle 14"/>
            <p:cNvSpPr/>
            <p:nvPr/>
          </p:nvSpPr>
          <p:spPr>
            <a:xfrm>
              <a:off x="4052794" y="3000017"/>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17" name="Rectangle 16"/>
            <p:cNvSpPr/>
            <p:nvPr/>
          </p:nvSpPr>
          <p:spPr>
            <a:xfrm>
              <a:off x="3451567" y="3000017"/>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20" name="TextBox 19"/>
            <p:cNvSpPr txBox="1"/>
            <p:nvPr/>
          </p:nvSpPr>
          <p:spPr>
            <a:xfrm>
              <a:off x="3538041" y="3383669"/>
              <a:ext cx="444352" cy="400110"/>
            </a:xfrm>
            <a:prstGeom prst="rect">
              <a:avLst/>
            </a:prstGeom>
            <a:noFill/>
          </p:spPr>
          <p:txBody>
            <a:bodyPr wrap="none" rtlCol="0">
              <a:spAutoFit/>
            </a:bodyPr>
            <a:lstStyle/>
            <a:p>
              <a:pPr algn="ctr"/>
              <a:r>
                <a:rPr lang="en-US" sz="2000" dirty="0"/>
                <a:t>20</a:t>
              </a:r>
            </a:p>
          </p:txBody>
        </p:sp>
        <p:sp>
          <p:nvSpPr>
            <p:cNvPr id="21" name="TextBox 20"/>
            <p:cNvSpPr txBox="1"/>
            <p:nvPr/>
          </p:nvSpPr>
          <p:spPr>
            <a:xfrm>
              <a:off x="4252223" y="3383669"/>
              <a:ext cx="704039" cy="400110"/>
            </a:xfrm>
            <a:prstGeom prst="rect">
              <a:avLst/>
            </a:prstGeom>
            <a:noFill/>
          </p:spPr>
          <p:txBody>
            <a:bodyPr wrap="none" rtlCol="0">
              <a:spAutoFit/>
            </a:bodyPr>
            <a:lstStyle/>
            <a:p>
              <a:pPr algn="ctr"/>
              <a:r>
                <a:rPr lang="en-US" sz="2000" dirty="0"/>
                <a:t>1480</a:t>
              </a:r>
            </a:p>
          </p:txBody>
        </p:sp>
      </p:grpSp>
      <p:grpSp>
        <p:nvGrpSpPr>
          <p:cNvPr id="34" name="Group 33"/>
          <p:cNvGrpSpPr/>
          <p:nvPr/>
        </p:nvGrpSpPr>
        <p:grpSpPr>
          <a:xfrm>
            <a:off x="1801041" y="5175082"/>
            <a:ext cx="1488484" cy="787415"/>
            <a:chOff x="3513905" y="4608919"/>
            <a:chExt cx="1488484" cy="787415"/>
          </a:xfrm>
        </p:grpSpPr>
        <p:sp>
          <p:nvSpPr>
            <p:cNvPr id="16" name="Rectangle 15"/>
            <p:cNvSpPr/>
            <p:nvPr/>
          </p:nvSpPr>
          <p:spPr>
            <a:xfrm>
              <a:off x="4115132" y="4608919"/>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18" name="Rectangle 17"/>
            <p:cNvSpPr/>
            <p:nvPr/>
          </p:nvSpPr>
          <p:spPr>
            <a:xfrm>
              <a:off x="3513905" y="4608919"/>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19" name="TextBox 18"/>
            <p:cNvSpPr txBox="1"/>
            <p:nvPr/>
          </p:nvSpPr>
          <p:spPr>
            <a:xfrm>
              <a:off x="3589349" y="4996224"/>
              <a:ext cx="444352" cy="400110"/>
            </a:xfrm>
            <a:prstGeom prst="rect">
              <a:avLst/>
            </a:prstGeom>
            <a:noFill/>
          </p:spPr>
          <p:txBody>
            <a:bodyPr wrap="none" rtlCol="0">
              <a:spAutoFit/>
            </a:bodyPr>
            <a:lstStyle/>
            <a:p>
              <a:pPr algn="ctr"/>
              <a:r>
                <a:rPr lang="en-US" sz="2000" dirty="0"/>
                <a:t>20</a:t>
              </a:r>
            </a:p>
          </p:txBody>
        </p:sp>
        <p:sp>
          <p:nvSpPr>
            <p:cNvPr id="22" name="TextBox 21"/>
            <p:cNvSpPr txBox="1"/>
            <p:nvPr/>
          </p:nvSpPr>
          <p:spPr>
            <a:xfrm>
              <a:off x="4271662" y="4992571"/>
              <a:ext cx="574195" cy="400110"/>
            </a:xfrm>
            <a:prstGeom prst="rect">
              <a:avLst/>
            </a:prstGeom>
            <a:noFill/>
          </p:spPr>
          <p:txBody>
            <a:bodyPr wrap="none" rtlCol="0">
              <a:spAutoFit/>
            </a:bodyPr>
            <a:lstStyle/>
            <a:p>
              <a:pPr algn="ctr"/>
              <a:r>
                <a:rPr lang="en-US" sz="2000" dirty="0"/>
                <a:t>340</a:t>
              </a:r>
            </a:p>
          </p:txBody>
        </p:sp>
      </p:grpSp>
      <p:sp>
        <p:nvSpPr>
          <p:cNvPr id="23" name="TextBox 22"/>
          <p:cNvSpPr txBox="1"/>
          <p:nvPr/>
        </p:nvSpPr>
        <p:spPr>
          <a:xfrm>
            <a:off x="1801041" y="4761835"/>
            <a:ext cx="3761030" cy="400110"/>
          </a:xfrm>
          <a:prstGeom prst="rect">
            <a:avLst/>
          </a:prstGeom>
          <a:noFill/>
        </p:spPr>
        <p:txBody>
          <a:bodyPr wrap="none" rtlCol="0">
            <a:spAutoFit/>
          </a:bodyPr>
          <a:lstStyle/>
          <a:p>
            <a:r>
              <a:rPr lang="en-US" sz="2000" dirty="0"/>
              <a:t>Length = 360, M = 0, Offset = 3460</a:t>
            </a:r>
          </a:p>
        </p:txBody>
      </p:sp>
      <p:sp>
        <p:nvSpPr>
          <p:cNvPr id="24" name="TextBox 23"/>
          <p:cNvSpPr txBox="1"/>
          <p:nvPr/>
        </p:nvSpPr>
        <p:spPr>
          <a:xfrm>
            <a:off x="1801042" y="3445453"/>
            <a:ext cx="3890873" cy="400110"/>
          </a:xfrm>
          <a:prstGeom prst="rect">
            <a:avLst/>
          </a:prstGeom>
          <a:noFill/>
        </p:spPr>
        <p:txBody>
          <a:bodyPr wrap="none" rtlCol="0">
            <a:spAutoFit/>
          </a:bodyPr>
          <a:lstStyle/>
          <a:p>
            <a:r>
              <a:rPr lang="en-US" sz="2000" dirty="0"/>
              <a:t>Length = 1500, M = 1, Offset = 1980</a:t>
            </a:r>
          </a:p>
        </p:txBody>
      </p:sp>
    </p:spTree>
    <p:extLst>
      <p:ext uri="{BB962C8B-B14F-4D97-AF65-F5344CB8AC3E}">
        <p14:creationId xmlns:p14="http://schemas.microsoft.com/office/powerpoint/2010/main" val="19825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anim calcmode="lin" valueType="num">
                                      <p:cBhvr>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anim calcmode="lin" valueType="num">
                                      <p:cBhvr>
                                        <p:cTn id="1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anim calcmode="lin" valueType="num">
                                      <p:cBhvr>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anim calcmode="lin" valueType="num">
                                      <p:cBhvr>
                                        <p:cTn id="3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E5A63-5282-4BAE-9AA3-5BEC4B632CAA}"/>
              </a:ext>
            </a:extLst>
          </p:cNvPr>
          <p:cNvSpPr>
            <a:spLocks noGrp="1"/>
          </p:cNvSpPr>
          <p:nvPr>
            <p:ph type="title"/>
          </p:nvPr>
        </p:nvSpPr>
        <p:spPr>
          <a:xfrm>
            <a:off x="690716" y="99654"/>
            <a:ext cx="10515600" cy="1325563"/>
          </a:xfrm>
        </p:spPr>
        <p:txBody>
          <a:bodyPr/>
          <a:lstStyle/>
          <a:p>
            <a:r>
              <a:rPr lang="en-US" dirty="0"/>
              <a:t>Data Representation</a:t>
            </a:r>
          </a:p>
        </p:txBody>
      </p:sp>
      <p:sp>
        <p:nvSpPr>
          <p:cNvPr id="3" name="Espaço Reservado para Conteúdo 2">
            <a:extLst>
              <a:ext uri="{FF2B5EF4-FFF2-40B4-BE49-F238E27FC236}">
                <a16:creationId xmlns:a16="http://schemas.microsoft.com/office/drawing/2014/main" id="{02689ABA-F057-4252-9245-D3CA25FC428B}"/>
              </a:ext>
            </a:extLst>
          </p:cNvPr>
          <p:cNvSpPr>
            <a:spLocks noGrp="1"/>
          </p:cNvSpPr>
          <p:nvPr>
            <p:ph idx="1"/>
          </p:nvPr>
        </p:nvSpPr>
        <p:spPr>
          <a:xfrm>
            <a:off x="769373" y="1108587"/>
            <a:ext cx="6368845" cy="4640826"/>
          </a:xfrm>
        </p:spPr>
        <p:txBody>
          <a:bodyPr>
            <a:normAutofit fontScale="85000" lnSpcReduction="20000"/>
          </a:bodyPr>
          <a:lstStyle/>
          <a:p>
            <a:pPr>
              <a:lnSpc>
                <a:spcPct val="120000"/>
              </a:lnSpc>
            </a:pPr>
            <a:r>
              <a:rPr lang="en-US" dirty="0"/>
              <a:t>Humans use decimal (base 10) numbers to represent numeric information, and various alphabets and symbol systems to represent other types of information.</a:t>
            </a:r>
          </a:p>
          <a:p>
            <a:pPr>
              <a:lnSpc>
                <a:spcPct val="120000"/>
              </a:lnSpc>
            </a:pPr>
            <a:r>
              <a:rPr lang="en-US" dirty="0"/>
              <a:t>In contrast, computers understand only one basic type of information: ones and zeroes, which themselves are representative of either an “on” or “off” electrical or light state within the hardware of the device.</a:t>
            </a:r>
          </a:p>
          <a:p>
            <a:pPr lvl="1">
              <a:lnSpc>
                <a:spcPct val="120000"/>
              </a:lnSpc>
            </a:pPr>
            <a:r>
              <a:rPr lang="en-US" b="0" i="0" dirty="0">
                <a:effectLst/>
                <a:latin typeface="Arial" panose="020B0604020202020204" pitchFamily="34" charset="0"/>
              </a:rPr>
              <a:t>For this reason, larger collections of bits have been defined by computer scientists, such as bytes (octets), words, and so forth. </a:t>
            </a:r>
            <a:endParaRPr lang="en-US" dirty="0"/>
          </a:p>
        </p:txBody>
      </p:sp>
      <p:pic>
        <p:nvPicPr>
          <p:cNvPr id="5122" name="Picture 2" descr="See the source image">
            <a:extLst>
              <a:ext uri="{FF2B5EF4-FFF2-40B4-BE49-F238E27FC236}">
                <a16:creationId xmlns:a16="http://schemas.microsoft.com/office/drawing/2014/main" id="{E1E2B25E-12FE-446C-B89F-D8AEAE8B5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875" y="313762"/>
            <a:ext cx="4284409" cy="54356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778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83107"/>
            <a:ext cx="10515600" cy="1325563"/>
          </a:xfrm>
        </p:spPr>
        <p:txBody>
          <a:bodyPr/>
          <a:lstStyle/>
          <a:p>
            <a:r>
              <a:rPr lang="en-US" dirty="0"/>
              <a:t>Fragmentation in Reality</a:t>
            </a:r>
          </a:p>
        </p:txBody>
      </p:sp>
      <p:sp>
        <p:nvSpPr>
          <p:cNvPr id="3" name="Slide Number Placeholder 2"/>
          <p:cNvSpPr>
            <a:spLocks noGrp="1"/>
          </p:cNvSpPr>
          <p:nvPr>
            <p:ph type="sldNum" sz="quarter" idx="12"/>
          </p:nvPr>
        </p:nvSpPr>
        <p:spPr>
          <a:xfrm>
            <a:off x="0" y="1256270"/>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50</a:t>
            </a:fld>
            <a:endParaRPr lang="en-US" dirty="0"/>
          </a:p>
        </p:txBody>
      </p:sp>
      <p:sp>
        <p:nvSpPr>
          <p:cNvPr id="4" name="Content Placeholder 3"/>
          <p:cNvSpPr>
            <a:spLocks noGrp="1"/>
          </p:cNvSpPr>
          <p:nvPr>
            <p:ph sz="quarter" idx="1"/>
          </p:nvPr>
        </p:nvSpPr>
        <p:spPr>
          <a:xfrm>
            <a:off x="929148" y="1077861"/>
            <a:ext cx="10333703" cy="4702277"/>
          </a:xfrm>
        </p:spPr>
        <p:txBody>
          <a:bodyPr>
            <a:normAutofit/>
          </a:bodyPr>
          <a:lstStyle/>
          <a:p>
            <a:r>
              <a:rPr lang="en-US" dirty="0"/>
              <a:t>Fragmentation is expensive</a:t>
            </a:r>
          </a:p>
          <a:p>
            <a:pPr lvl="1"/>
            <a:r>
              <a:rPr lang="en-US" dirty="0"/>
              <a:t>Memory and CPU overhead for datagram reconstruction</a:t>
            </a:r>
          </a:p>
          <a:p>
            <a:pPr lvl="1"/>
            <a:r>
              <a:rPr lang="en-US" dirty="0"/>
              <a:t>Want to avoid fragmentation if possible</a:t>
            </a:r>
          </a:p>
          <a:p>
            <a:r>
              <a:rPr lang="en-US" dirty="0"/>
              <a:t>MTU discovery protocol</a:t>
            </a:r>
          </a:p>
          <a:p>
            <a:pPr lvl="1"/>
            <a:r>
              <a:rPr lang="en-US" dirty="0"/>
              <a:t>Send a packet with “don’t fragment” bit set</a:t>
            </a:r>
          </a:p>
          <a:p>
            <a:pPr lvl="1"/>
            <a:r>
              <a:rPr lang="en-US" dirty="0"/>
              <a:t>Keep decreasing message length until one arrives</a:t>
            </a:r>
          </a:p>
          <a:p>
            <a:pPr lvl="1"/>
            <a:r>
              <a:rPr lang="en-US" dirty="0"/>
              <a:t>May get “can’t fragment” error from a router, which will explicitly state the supported MTU</a:t>
            </a:r>
          </a:p>
          <a:p>
            <a:r>
              <a:rPr lang="en-US" dirty="0"/>
              <a:t>Router handling of fragments</a:t>
            </a:r>
          </a:p>
          <a:p>
            <a:pPr lvl="1"/>
            <a:r>
              <a:rPr lang="en-US" dirty="0"/>
              <a:t>Fast, specialized hardware handles the common case</a:t>
            </a:r>
          </a:p>
          <a:p>
            <a:pPr lvl="1"/>
            <a:r>
              <a:rPr lang="en-US" dirty="0"/>
              <a:t>Dedicated, general purpose CPU just for handling fragments</a:t>
            </a:r>
          </a:p>
          <a:p>
            <a:pPr lvl="1"/>
            <a:endParaRPr lang="en-US" dirty="0"/>
          </a:p>
        </p:txBody>
      </p:sp>
    </p:spTree>
    <p:extLst>
      <p:ext uri="{BB962C8B-B14F-4D97-AF65-F5344CB8AC3E}">
        <p14:creationId xmlns:p14="http://schemas.microsoft.com/office/powerpoint/2010/main" val="220991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anim calcmode="lin" valueType="num">
                                      <p:cBhvr>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anim calcmode="lin" valueType="num">
                                      <p:cBhvr>
                                        <p:cTn id="1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anim calcmode="lin" valueType="num">
                                      <p:cBhvr>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anim calcmode="lin" valueType="num">
                                      <p:cBhvr>
                                        <p:cTn id="3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anim calcmode="lin" valueType="num">
                                      <p:cBhvr>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8" end="8"/>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500"/>
                                        <p:tgtEl>
                                          <p:spTgt spid="4">
                                            <p:txEl>
                                              <p:pRg st="9" end="9"/>
                                            </p:txEl>
                                          </p:spTgt>
                                        </p:tgtEl>
                                      </p:cBhvr>
                                    </p:animEffect>
                                    <p:anim calcmode="lin" valueType="num">
                                      <p:cBhvr>
                                        <p:cTn id="40"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1"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18316"/>
            <a:ext cx="10515600" cy="1325563"/>
          </a:xfrm>
        </p:spPr>
        <p:txBody>
          <a:bodyPr/>
          <a:lstStyle/>
          <a:p>
            <a:r>
              <a:rPr lang="en-US" dirty="0"/>
              <a:t>IP Addressing</a:t>
            </a:r>
          </a:p>
        </p:txBody>
      </p:sp>
      <p:sp>
        <p:nvSpPr>
          <p:cNvPr id="3" name="Slide Number Placeholder 2"/>
          <p:cNvSpPr>
            <a:spLocks noGrp="1"/>
          </p:cNvSpPr>
          <p:nvPr>
            <p:ph type="sldNum" sz="quarter" idx="12"/>
          </p:nvPr>
        </p:nvSpPr>
        <p:spPr>
          <a:xfrm>
            <a:off x="0" y="1256270"/>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51</a:t>
            </a:fld>
            <a:endParaRPr lang="en-US" dirty="0"/>
          </a:p>
        </p:txBody>
      </p:sp>
      <p:sp>
        <p:nvSpPr>
          <p:cNvPr id="4" name="Content Placeholder 3"/>
          <p:cNvSpPr>
            <a:spLocks noGrp="1"/>
          </p:cNvSpPr>
          <p:nvPr>
            <p:ph sz="quarter" idx="1"/>
          </p:nvPr>
        </p:nvSpPr>
        <p:spPr>
          <a:xfrm>
            <a:off x="1309751" y="1114364"/>
            <a:ext cx="8839200" cy="2127738"/>
          </a:xfrm>
        </p:spPr>
        <p:txBody>
          <a:bodyPr/>
          <a:lstStyle/>
          <a:p>
            <a:r>
              <a:rPr lang="en-US" dirty="0"/>
              <a:t>IPv4: 32-bit addresses</a:t>
            </a:r>
          </a:p>
          <a:p>
            <a:pPr lvl="1"/>
            <a:r>
              <a:rPr lang="en-US" dirty="0"/>
              <a:t>Usually written in dotted notation, e.g. 192.168.21.76</a:t>
            </a:r>
          </a:p>
          <a:p>
            <a:pPr lvl="1"/>
            <a:r>
              <a:rPr lang="en-US" dirty="0"/>
              <a:t>Each number is a byte</a:t>
            </a:r>
          </a:p>
        </p:txBody>
      </p:sp>
      <p:sp>
        <p:nvSpPr>
          <p:cNvPr id="5" name="Rectangle 4"/>
          <p:cNvSpPr/>
          <p:nvPr/>
        </p:nvSpPr>
        <p:spPr>
          <a:xfrm>
            <a:off x="3129261" y="4274183"/>
            <a:ext cx="1714918"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11000000</a:t>
            </a:r>
          </a:p>
        </p:txBody>
      </p:sp>
      <p:sp>
        <p:nvSpPr>
          <p:cNvPr id="6" name="Rectangle 5"/>
          <p:cNvSpPr/>
          <p:nvPr/>
        </p:nvSpPr>
        <p:spPr>
          <a:xfrm>
            <a:off x="3129261" y="3471152"/>
            <a:ext cx="171491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C0</a:t>
            </a:r>
          </a:p>
        </p:txBody>
      </p:sp>
      <p:sp>
        <p:nvSpPr>
          <p:cNvPr id="7" name="Rectangle 6"/>
          <p:cNvSpPr/>
          <p:nvPr/>
        </p:nvSpPr>
        <p:spPr>
          <a:xfrm>
            <a:off x="3129261" y="2668122"/>
            <a:ext cx="171491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192</a:t>
            </a:r>
          </a:p>
        </p:txBody>
      </p:sp>
      <p:sp>
        <p:nvSpPr>
          <p:cNvPr id="8" name="Rectangle 7"/>
          <p:cNvSpPr/>
          <p:nvPr/>
        </p:nvSpPr>
        <p:spPr>
          <a:xfrm>
            <a:off x="4989880" y="4274181"/>
            <a:ext cx="1714918"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10101000</a:t>
            </a:r>
          </a:p>
        </p:txBody>
      </p:sp>
      <p:sp>
        <p:nvSpPr>
          <p:cNvPr id="9" name="Rectangle 8"/>
          <p:cNvSpPr/>
          <p:nvPr/>
        </p:nvSpPr>
        <p:spPr>
          <a:xfrm>
            <a:off x="4989880" y="3471150"/>
            <a:ext cx="171491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A8</a:t>
            </a:r>
          </a:p>
        </p:txBody>
      </p:sp>
      <p:sp>
        <p:nvSpPr>
          <p:cNvPr id="10" name="Rectangle 9"/>
          <p:cNvSpPr/>
          <p:nvPr/>
        </p:nvSpPr>
        <p:spPr>
          <a:xfrm>
            <a:off x="4989880" y="2668120"/>
            <a:ext cx="171491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168</a:t>
            </a:r>
          </a:p>
        </p:txBody>
      </p:sp>
      <p:sp>
        <p:nvSpPr>
          <p:cNvPr id="11" name="Rectangle 10"/>
          <p:cNvSpPr/>
          <p:nvPr/>
        </p:nvSpPr>
        <p:spPr>
          <a:xfrm>
            <a:off x="6870596" y="4274183"/>
            <a:ext cx="1714918"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00010101</a:t>
            </a:r>
          </a:p>
        </p:txBody>
      </p:sp>
      <p:sp>
        <p:nvSpPr>
          <p:cNvPr id="12" name="Rectangle 11"/>
          <p:cNvSpPr/>
          <p:nvPr/>
        </p:nvSpPr>
        <p:spPr>
          <a:xfrm>
            <a:off x="6870596" y="3471152"/>
            <a:ext cx="171491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13" name="Rectangle 12"/>
          <p:cNvSpPr/>
          <p:nvPr/>
        </p:nvSpPr>
        <p:spPr>
          <a:xfrm>
            <a:off x="6870596" y="2668122"/>
            <a:ext cx="171491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a:t>
            </a:r>
          </a:p>
        </p:txBody>
      </p:sp>
      <p:sp>
        <p:nvSpPr>
          <p:cNvPr id="14" name="Rectangle 13"/>
          <p:cNvSpPr/>
          <p:nvPr/>
        </p:nvSpPr>
        <p:spPr>
          <a:xfrm>
            <a:off x="8737914" y="4274180"/>
            <a:ext cx="1714918"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01001100</a:t>
            </a:r>
          </a:p>
        </p:txBody>
      </p:sp>
      <p:sp>
        <p:nvSpPr>
          <p:cNvPr id="15" name="Rectangle 14"/>
          <p:cNvSpPr/>
          <p:nvPr/>
        </p:nvSpPr>
        <p:spPr>
          <a:xfrm>
            <a:off x="8737914" y="3471149"/>
            <a:ext cx="171491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4C</a:t>
            </a:r>
          </a:p>
        </p:txBody>
      </p:sp>
      <p:sp>
        <p:nvSpPr>
          <p:cNvPr id="16" name="Rectangle 15"/>
          <p:cNvSpPr/>
          <p:nvPr/>
        </p:nvSpPr>
        <p:spPr>
          <a:xfrm>
            <a:off x="8737914" y="2668119"/>
            <a:ext cx="171491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76</a:t>
            </a:r>
          </a:p>
        </p:txBody>
      </p:sp>
      <p:sp>
        <p:nvSpPr>
          <p:cNvPr id="17" name="Rectangle 16"/>
          <p:cNvSpPr/>
          <p:nvPr/>
        </p:nvSpPr>
        <p:spPr>
          <a:xfrm>
            <a:off x="1693361" y="2668122"/>
            <a:ext cx="1351127"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Decimal</a:t>
            </a:r>
          </a:p>
        </p:txBody>
      </p:sp>
      <p:sp>
        <p:nvSpPr>
          <p:cNvPr id="18" name="Rectangle 17"/>
          <p:cNvSpPr/>
          <p:nvPr/>
        </p:nvSpPr>
        <p:spPr>
          <a:xfrm>
            <a:off x="1693360" y="3471997"/>
            <a:ext cx="1351127"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Hex</a:t>
            </a:r>
          </a:p>
        </p:txBody>
      </p:sp>
      <p:sp>
        <p:nvSpPr>
          <p:cNvPr id="19" name="Rectangle 18"/>
          <p:cNvSpPr/>
          <p:nvPr/>
        </p:nvSpPr>
        <p:spPr>
          <a:xfrm>
            <a:off x="1693361" y="4274183"/>
            <a:ext cx="1351127"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rPr>
              <a:t>Binary</a:t>
            </a:r>
          </a:p>
        </p:txBody>
      </p:sp>
      <p:sp>
        <p:nvSpPr>
          <p:cNvPr id="20" name="Rectangle 19"/>
          <p:cNvSpPr/>
          <p:nvPr/>
        </p:nvSpPr>
        <p:spPr>
          <a:xfrm>
            <a:off x="2829815" y="217823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1" name="Rectangle 20"/>
          <p:cNvSpPr/>
          <p:nvPr/>
        </p:nvSpPr>
        <p:spPr>
          <a:xfrm>
            <a:off x="4637199" y="217823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22" name="Rectangle 21"/>
          <p:cNvSpPr/>
          <p:nvPr/>
        </p:nvSpPr>
        <p:spPr>
          <a:xfrm>
            <a:off x="6495109" y="217823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23" name="Rectangle 22"/>
          <p:cNvSpPr/>
          <p:nvPr/>
        </p:nvSpPr>
        <p:spPr>
          <a:xfrm>
            <a:off x="8363294" y="2178234"/>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24" name="Rectangle 23"/>
          <p:cNvSpPr/>
          <p:nvPr/>
        </p:nvSpPr>
        <p:spPr>
          <a:xfrm>
            <a:off x="10153386" y="2178233"/>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26" name="CaixaDeTexto 25">
            <a:extLst>
              <a:ext uri="{FF2B5EF4-FFF2-40B4-BE49-F238E27FC236}">
                <a16:creationId xmlns:a16="http://schemas.microsoft.com/office/drawing/2014/main" id="{5CD77BEF-FA3F-48C3-951D-01B04C80AAB1}"/>
              </a:ext>
            </a:extLst>
          </p:cNvPr>
          <p:cNvSpPr txBox="1"/>
          <p:nvPr/>
        </p:nvSpPr>
        <p:spPr>
          <a:xfrm>
            <a:off x="5954334" y="5321147"/>
            <a:ext cx="6096000" cy="584775"/>
          </a:xfrm>
          <a:prstGeom prst="rect">
            <a:avLst/>
          </a:prstGeom>
          <a:noFill/>
        </p:spPr>
        <p:txBody>
          <a:bodyPr wrap="square">
            <a:spAutoFit/>
          </a:bodyPr>
          <a:lstStyle/>
          <a:p>
            <a:r>
              <a:rPr lang="en-US" sz="1600" i="1" dirty="0"/>
              <a:t>Based on slides from D. </a:t>
            </a:r>
            <a:r>
              <a:rPr lang="en-US" sz="1600" i="1" dirty="0" err="1"/>
              <a:t>Choffnes</a:t>
            </a:r>
            <a:r>
              <a:rPr lang="en-US" sz="1600" i="1" dirty="0"/>
              <a:t> Northeastern U. Revised Fall 2014 by P. Gill</a:t>
            </a:r>
          </a:p>
        </p:txBody>
      </p:sp>
    </p:spTree>
    <p:extLst>
      <p:ext uri="{BB962C8B-B14F-4D97-AF65-F5344CB8AC3E}">
        <p14:creationId xmlns:p14="http://schemas.microsoft.com/office/powerpoint/2010/main" val="3098804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55" y="0"/>
            <a:ext cx="10515600" cy="1325563"/>
          </a:xfrm>
        </p:spPr>
        <p:txBody>
          <a:bodyPr/>
          <a:lstStyle/>
          <a:p>
            <a:r>
              <a:rPr lang="en-US" dirty="0"/>
              <a:t>IP Addressing and Forwarding</a:t>
            </a:r>
          </a:p>
        </p:txBody>
      </p:sp>
      <p:sp>
        <p:nvSpPr>
          <p:cNvPr id="3" name="Slide Number Placeholder 2"/>
          <p:cNvSpPr>
            <a:spLocks noGrp="1"/>
          </p:cNvSpPr>
          <p:nvPr>
            <p:ph type="sldNum" sz="quarter" idx="12"/>
          </p:nvPr>
        </p:nvSpPr>
        <p:spPr>
          <a:xfrm>
            <a:off x="0" y="1256270"/>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52</a:t>
            </a:fld>
            <a:endParaRPr lang="en-US" dirty="0"/>
          </a:p>
        </p:txBody>
      </p:sp>
      <p:sp>
        <p:nvSpPr>
          <p:cNvPr id="4" name="Content Placeholder 3"/>
          <p:cNvSpPr>
            <a:spLocks noGrp="1"/>
          </p:cNvSpPr>
          <p:nvPr>
            <p:ph sz="quarter" idx="1"/>
          </p:nvPr>
        </p:nvSpPr>
        <p:spPr>
          <a:xfrm>
            <a:off x="266700" y="1136214"/>
            <a:ext cx="4127692" cy="4546831"/>
          </a:xfrm>
        </p:spPr>
        <p:txBody>
          <a:bodyPr>
            <a:normAutofit/>
          </a:bodyPr>
          <a:lstStyle/>
          <a:p>
            <a:r>
              <a:rPr lang="en-US" sz="2400" dirty="0"/>
              <a:t>Routing Table Requirements</a:t>
            </a:r>
          </a:p>
          <a:p>
            <a:pPr lvl="1"/>
            <a:r>
              <a:rPr lang="en-US" sz="2000" dirty="0"/>
              <a:t>For every possible IP, give the next hop</a:t>
            </a:r>
          </a:p>
          <a:p>
            <a:pPr lvl="1"/>
            <a:r>
              <a:rPr lang="en-US" sz="2000" dirty="0"/>
              <a:t>But for 32-bit addresses, 2</a:t>
            </a:r>
            <a:r>
              <a:rPr lang="en-US" sz="2000" baseline="30000" dirty="0"/>
              <a:t>32</a:t>
            </a:r>
            <a:r>
              <a:rPr lang="en-US" sz="2000" dirty="0"/>
              <a:t> possibilities!</a:t>
            </a:r>
          </a:p>
          <a:p>
            <a:pPr lvl="1"/>
            <a:r>
              <a:rPr lang="en-US" sz="2000" b="1" dirty="0"/>
              <a:t>Too slow</a:t>
            </a:r>
            <a:r>
              <a:rPr lang="en-US" sz="2000" dirty="0"/>
              <a:t>: 48GE ports and 4x10GE needs 176Gbps bandwidth</a:t>
            </a:r>
            <a:br>
              <a:rPr lang="en-US" sz="2000" dirty="0"/>
            </a:br>
            <a:r>
              <a:rPr lang="en-US" sz="2000" b="1" dirty="0"/>
              <a:t>DRAM</a:t>
            </a:r>
            <a:r>
              <a:rPr lang="en-US" sz="2000" dirty="0"/>
              <a:t>: ~1-6 </a:t>
            </a:r>
            <a:r>
              <a:rPr lang="en-US" sz="2000" dirty="0" err="1"/>
              <a:t>Gbps</a:t>
            </a:r>
            <a:r>
              <a:rPr lang="en-US" sz="2000" dirty="0"/>
              <a:t>; </a:t>
            </a:r>
            <a:r>
              <a:rPr lang="en-US" sz="2000" b="1" dirty="0"/>
              <a:t>TCAM</a:t>
            </a:r>
            <a:r>
              <a:rPr lang="en-US" sz="2000" dirty="0"/>
              <a:t> is fast, but 400x cost of DRAM</a:t>
            </a:r>
          </a:p>
          <a:p>
            <a:r>
              <a:rPr lang="en-US" sz="2400" dirty="0"/>
              <a:t>Hierarchical address scheme</a:t>
            </a:r>
          </a:p>
          <a:p>
            <a:pPr lvl="1"/>
            <a:r>
              <a:rPr lang="en-US" sz="2000" dirty="0"/>
              <a:t>Separate the address into a network and a host</a:t>
            </a:r>
          </a:p>
        </p:txBody>
      </p:sp>
      <p:sp>
        <p:nvSpPr>
          <p:cNvPr id="5" name="Rectangle 4"/>
          <p:cNvSpPr/>
          <p:nvPr/>
        </p:nvSpPr>
        <p:spPr>
          <a:xfrm>
            <a:off x="8393592" y="1822508"/>
            <a:ext cx="171491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6" name="Rectangle 5"/>
          <p:cNvSpPr/>
          <p:nvPr/>
        </p:nvSpPr>
        <p:spPr>
          <a:xfrm>
            <a:off x="6678674" y="1822508"/>
            <a:ext cx="171491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Network</a:t>
            </a:r>
          </a:p>
        </p:txBody>
      </p:sp>
      <p:sp>
        <p:nvSpPr>
          <p:cNvPr id="7" name="Rectangle 6"/>
          <p:cNvSpPr/>
          <p:nvPr/>
        </p:nvSpPr>
        <p:spPr>
          <a:xfrm>
            <a:off x="5963074" y="1822508"/>
            <a:ext cx="715600"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Pfx</a:t>
            </a:r>
            <a:endParaRPr lang="en-US" sz="2400" dirty="0"/>
          </a:p>
        </p:txBody>
      </p:sp>
      <p:sp>
        <p:nvSpPr>
          <p:cNvPr id="8" name="Rectangle 7"/>
          <p:cNvSpPr/>
          <p:nvPr/>
        </p:nvSpPr>
        <p:spPr>
          <a:xfrm>
            <a:off x="5663628" y="1325563"/>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9" name="Rectangle 8"/>
          <p:cNvSpPr/>
          <p:nvPr/>
        </p:nvSpPr>
        <p:spPr>
          <a:xfrm>
            <a:off x="9809063" y="1325563"/>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grpSp>
        <p:nvGrpSpPr>
          <p:cNvPr id="10" name="Group 9"/>
          <p:cNvGrpSpPr/>
          <p:nvPr/>
        </p:nvGrpSpPr>
        <p:grpSpPr>
          <a:xfrm flipH="1">
            <a:off x="5043065" y="2739382"/>
            <a:ext cx="2178028" cy="954107"/>
            <a:chOff x="1219204" y="4876799"/>
            <a:chExt cx="5227799" cy="1384995"/>
          </a:xfrm>
        </p:grpSpPr>
        <p:sp>
          <p:nvSpPr>
            <p:cNvPr id="11" name="Rectangular Callout 10"/>
            <p:cNvSpPr/>
            <p:nvPr/>
          </p:nvSpPr>
          <p:spPr>
            <a:xfrm>
              <a:off x="1265401" y="4876799"/>
              <a:ext cx="5181602" cy="1384995"/>
            </a:xfrm>
            <a:prstGeom prst="wedgeRectCallout">
              <a:avLst>
                <a:gd name="adj1" fmla="val -41847"/>
                <a:gd name="adj2" fmla="val -89419"/>
              </a:avLst>
            </a:prstGeom>
            <a:solidFill>
              <a:srgbClr val="DA1F28"/>
            </a:solidFill>
            <a:ln w="38100" cap="flat" cmpd="sng" algn="ctr">
              <a:solidFill>
                <a:srgbClr val="DA1F28">
                  <a:lumMod val="50000"/>
                </a:srgbClr>
              </a:solidFill>
              <a:prstDash val="solid"/>
            </a:ln>
            <a:effectLst/>
          </p:spPr>
          <p:txBody>
            <a:bodyPr rtlCol="0" anchor="ctr"/>
            <a:lstStyle/>
            <a:p>
              <a:pPr algn="ctr">
                <a:defRPr/>
              </a:pPr>
              <a:endParaRPr lang="en-US" kern="0">
                <a:solidFill>
                  <a:sysClr val="window" lastClr="FFFFFF"/>
                </a:solidFill>
                <a:latin typeface="Tw Cen MT"/>
              </a:endParaRPr>
            </a:p>
          </p:txBody>
        </p:sp>
        <p:sp>
          <p:nvSpPr>
            <p:cNvPr id="12" name="TextBox 11"/>
            <p:cNvSpPr txBox="1"/>
            <p:nvPr/>
          </p:nvSpPr>
          <p:spPr>
            <a:xfrm>
              <a:off x="1219204" y="4876799"/>
              <a:ext cx="5181601" cy="1384995"/>
            </a:xfrm>
            <a:prstGeom prst="rect">
              <a:avLst/>
            </a:prstGeom>
            <a:noFill/>
          </p:spPr>
          <p:txBody>
            <a:bodyPr wrap="square" rtlCol="0">
              <a:spAutoFit/>
            </a:bodyPr>
            <a:lstStyle/>
            <a:p>
              <a:pPr algn="ctr">
                <a:defRPr/>
              </a:pPr>
              <a:r>
                <a:rPr lang="en-US" sz="2800" kern="0" dirty="0">
                  <a:solidFill>
                    <a:sysClr val="window" lastClr="FFFFFF"/>
                  </a:solidFill>
                </a:rPr>
                <a:t>Known by </a:t>
              </a:r>
              <a:r>
                <a:rPr lang="en-US" sz="2800" b="1" kern="0" dirty="0">
                  <a:solidFill>
                    <a:sysClr val="window" lastClr="FFFFFF"/>
                  </a:solidFill>
                </a:rPr>
                <a:t>all</a:t>
              </a:r>
              <a:r>
                <a:rPr lang="en-US" sz="2800" kern="0" dirty="0">
                  <a:solidFill>
                    <a:sysClr val="window" lastClr="FFFFFF"/>
                  </a:solidFill>
                </a:rPr>
                <a:t> routers</a:t>
              </a:r>
            </a:p>
          </p:txBody>
        </p:sp>
      </p:grpSp>
      <p:grpSp>
        <p:nvGrpSpPr>
          <p:cNvPr id="13" name="Group 12"/>
          <p:cNvGrpSpPr/>
          <p:nvPr/>
        </p:nvGrpSpPr>
        <p:grpSpPr>
          <a:xfrm flipH="1">
            <a:off x="8932748" y="2739381"/>
            <a:ext cx="2735653" cy="954107"/>
            <a:chOff x="1219204" y="4876799"/>
            <a:chExt cx="5227799" cy="1384995"/>
          </a:xfrm>
        </p:grpSpPr>
        <p:sp>
          <p:nvSpPr>
            <p:cNvPr id="14" name="Rectangular Callout 13"/>
            <p:cNvSpPr/>
            <p:nvPr/>
          </p:nvSpPr>
          <p:spPr>
            <a:xfrm>
              <a:off x="1265400" y="4876799"/>
              <a:ext cx="5181603" cy="1384995"/>
            </a:xfrm>
            <a:prstGeom prst="wedgeRectCallout">
              <a:avLst>
                <a:gd name="adj1" fmla="val 40162"/>
                <a:gd name="adj2" fmla="val -92686"/>
              </a:avLst>
            </a:prstGeom>
            <a:solidFill>
              <a:srgbClr val="DA1F28"/>
            </a:solidFill>
            <a:ln w="38100" cap="flat" cmpd="sng" algn="ctr">
              <a:solidFill>
                <a:srgbClr val="DA1F28">
                  <a:lumMod val="50000"/>
                </a:srgbClr>
              </a:solidFill>
              <a:prstDash val="solid"/>
            </a:ln>
            <a:effectLst/>
          </p:spPr>
          <p:txBody>
            <a:bodyPr rtlCol="0" anchor="ctr"/>
            <a:lstStyle/>
            <a:p>
              <a:pPr algn="ctr">
                <a:defRPr/>
              </a:pPr>
              <a:endParaRPr lang="en-US" kern="0">
                <a:solidFill>
                  <a:sysClr val="window" lastClr="FFFFFF"/>
                </a:solidFill>
                <a:latin typeface="Tw Cen MT"/>
              </a:endParaRPr>
            </a:p>
          </p:txBody>
        </p:sp>
        <p:sp>
          <p:nvSpPr>
            <p:cNvPr id="15" name="TextBox 14"/>
            <p:cNvSpPr txBox="1"/>
            <p:nvPr/>
          </p:nvSpPr>
          <p:spPr>
            <a:xfrm>
              <a:off x="1219204" y="4876799"/>
              <a:ext cx="5181603" cy="1384995"/>
            </a:xfrm>
            <a:prstGeom prst="rect">
              <a:avLst/>
            </a:prstGeom>
            <a:noFill/>
          </p:spPr>
          <p:txBody>
            <a:bodyPr wrap="square" rtlCol="0">
              <a:spAutoFit/>
            </a:bodyPr>
            <a:lstStyle/>
            <a:p>
              <a:pPr algn="ctr">
                <a:defRPr/>
              </a:pPr>
              <a:r>
                <a:rPr lang="en-US" sz="2800" kern="0" dirty="0">
                  <a:solidFill>
                    <a:sysClr val="window" lastClr="FFFFFF"/>
                  </a:solidFill>
                </a:rPr>
                <a:t>Known by edge (LAN) routers</a:t>
              </a:r>
            </a:p>
          </p:txBody>
        </p:sp>
      </p:grpSp>
      <p:sp>
        <p:nvSpPr>
          <p:cNvPr id="16" name="CaixaDeTexto 15">
            <a:extLst>
              <a:ext uri="{FF2B5EF4-FFF2-40B4-BE49-F238E27FC236}">
                <a16:creationId xmlns:a16="http://schemas.microsoft.com/office/drawing/2014/main" id="{E977002F-0EF0-4A48-A0C8-C0E8FDC09F39}"/>
              </a:ext>
            </a:extLst>
          </p:cNvPr>
          <p:cNvSpPr txBox="1"/>
          <p:nvPr/>
        </p:nvSpPr>
        <p:spPr>
          <a:xfrm>
            <a:off x="5963074" y="4947662"/>
            <a:ext cx="6096000" cy="584775"/>
          </a:xfrm>
          <a:prstGeom prst="rect">
            <a:avLst/>
          </a:prstGeom>
          <a:noFill/>
        </p:spPr>
        <p:txBody>
          <a:bodyPr wrap="square">
            <a:spAutoFit/>
          </a:bodyPr>
          <a:lstStyle/>
          <a:p>
            <a:r>
              <a:rPr lang="en-US" sz="1600" i="1" dirty="0"/>
              <a:t>Based on slides from D. </a:t>
            </a:r>
            <a:r>
              <a:rPr lang="en-US" sz="1600" i="1" dirty="0" err="1"/>
              <a:t>Choffnes</a:t>
            </a:r>
            <a:r>
              <a:rPr lang="en-US" sz="1600" i="1" dirty="0"/>
              <a:t> Northeastern U. Revised Fall 2014 by P. Gill</a:t>
            </a:r>
          </a:p>
        </p:txBody>
      </p:sp>
    </p:spTree>
    <p:extLst>
      <p:ext uri="{BB962C8B-B14F-4D97-AF65-F5344CB8AC3E}">
        <p14:creationId xmlns:p14="http://schemas.microsoft.com/office/powerpoint/2010/main" val="24034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anim calcmode="lin" valueType="num">
                                      <p:cBhvr>
                                        <p:cTn id="8"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anim calcmode="lin" valueType="num">
                                      <p:cBhvr>
                                        <p:cTn id="1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anim calcmode="lin" valueType="num">
                                      <p:cBhvr>
                                        <p:cTn id="38" dur="500" fill="hold"/>
                                        <p:tgtEl>
                                          <p:spTgt spid="9"/>
                                        </p:tgtEl>
                                        <p:attrNameLst>
                                          <p:attrName>ppt_x</p:attrName>
                                        </p:attrNameLst>
                                      </p:cBhvr>
                                      <p:tavLst>
                                        <p:tav tm="0">
                                          <p:val>
                                            <p:strVal val="#ppt_x"/>
                                          </p:val>
                                        </p:tav>
                                        <p:tav tm="100000">
                                          <p:val>
                                            <p:strVal val="#ppt_x"/>
                                          </p:val>
                                        </p:tav>
                                      </p:tavLst>
                                    </p:anim>
                                    <p:anim calcmode="lin" valueType="num">
                                      <p:cBhvr>
                                        <p:cTn id="3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anim calcmode="lin" valueType="num">
                                      <p:cBhvr>
                                        <p:cTn id="45" dur="500" fill="hold"/>
                                        <p:tgtEl>
                                          <p:spTgt spid="10"/>
                                        </p:tgtEl>
                                        <p:attrNameLst>
                                          <p:attrName>ppt_x</p:attrName>
                                        </p:attrNameLst>
                                      </p:cBhvr>
                                      <p:tavLst>
                                        <p:tav tm="0">
                                          <p:val>
                                            <p:strVal val="#ppt_x"/>
                                          </p:val>
                                        </p:tav>
                                        <p:tav tm="100000">
                                          <p:val>
                                            <p:strVal val="#ppt_x"/>
                                          </p:val>
                                        </p:tav>
                                      </p:tavLst>
                                    </p:anim>
                                    <p:anim calcmode="lin" valueType="num">
                                      <p:cBhvr>
                                        <p:cTn id="46" dur="500" fill="hold"/>
                                        <p:tgtEl>
                                          <p:spTgt spid="10"/>
                                        </p:tgtEl>
                                        <p:attrNameLst>
                                          <p:attrName>ppt_y</p:attrName>
                                        </p:attrNameLst>
                                      </p:cBhvr>
                                      <p:tavLst>
                                        <p:tav tm="0">
                                          <p:val>
                                            <p:strVal val="#ppt_y+.1"/>
                                          </p:val>
                                        </p:tav>
                                        <p:tav tm="100000">
                                          <p:val>
                                            <p:strVal val="#ppt_y"/>
                                          </p:val>
                                        </p:tav>
                                      </p:tavLst>
                                    </p:anim>
                                  </p:childTnLst>
                                </p:cTn>
                              </p:par>
                            </p:childTnLst>
                          </p:cTn>
                        </p:par>
                        <p:par>
                          <p:cTn id="47" fill="hold">
                            <p:stCondLst>
                              <p:cond delay="500"/>
                            </p:stCondLst>
                            <p:childTnLst>
                              <p:par>
                                <p:cTn id="48" presetID="42" presetClass="entr" presetSubtype="0"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anim calcmode="lin" valueType="num">
                                      <p:cBhvr>
                                        <p:cTn id="51" dur="500" fill="hold"/>
                                        <p:tgtEl>
                                          <p:spTgt spid="13"/>
                                        </p:tgtEl>
                                        <p:attrNameLst>
                                          <p:attrName>ppt_x</p:attrName>
                                        </p:attrNameLst>
                                      </p:cBhvr>
                                      <p:tavLst>
                                        <p:tav tm="0">
                                          <p:val>
                                            <p:strVal val="#ppt_x"/>
                                          </p:val>
                                        </p:tav>
                                        <p:tav tm="100000">
                                          <p:val>
                                            <p:strVal val="#ppt_x"/>
                                          </p:val>
                                        </p:tav>
                                      </p:tavLst>
                                    </p:anim>
                                    <p:anim calcmode="lin" valueType="num">
                                      <p:cBhvr>
                                        <p:cTn id="52"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90" y="-16837"/>
            <a:ext cx="10515600" cy="968915"/>
          </a:xfrm>
        </p:spPr>
        <p:txBody>
          <a:bodyPr/>
          <a:lstStyle/>
          <a:p>
            <a:r>
              <a:rPr lang="en-US" dirty="0"/>
              <a:t>Classes of IP Addresses</a:t>
            </a:r>
          </a:p>
        </p:txBody>
      </p:sp>
      <p:sp>
        <p:nvSpPr>
          <p:cNvPr id="3" name="Slide Number Placeholder 2"/>
          <p:cNvSpPr>
            <a:spLocks noGrp="1"/>
          </p:cNvSpPr>
          <p:nvPr>
            <p:ph type="sldNum" sz="quarter" idx="12"/>
          </p:nvPr>
        </p:nvSpPr>
        <p:spPr>
          <a:xfrm>
            <a:off x="10493031" y="5497571"/>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53</a:t>
            </a:fld>
            <a:endParaRPr lang="en-US" dirty="0"/>
          </a:p>
        </p:txBody>
      </p:sp>
      <p:sp>
        <p:nvSpPr>
          <p:cNvPr id="4" name="Content Placeholder 3"/>
          <p:cNvSpPr>
            <a:spLocks noGrp="1"/>
          </p:cNvSpPr>
          <p:nvPr>
            <p:ph sz="quarter" idx="1"/>
          </p:nvPr>
        </p:nvSpPr>
        <p:spPr>
          <a:xfrm>
            <a:off x="363793" y="1126579"/>
            <a:ext cx="1842978" cy="540327"/>
          </a:xfrm>
        </p:spPr>
        <p:txBody>
          <a:bodyPr/>
          <a:lstStyle/>
          <a:p>
            <a:r>
              <a:rPr lang="en-US" dirty="0"/>
              <a:t>Class A</a:t>
            </a:r>
          </a:p>
        </p:txBody>
      </p:sp>
      <p:sp>
        <p:nvSpPr>
          <p:cNvPr id="5" name="Rectangle 4"/>
          <p:cNvSpPr/>
          <p:nvPr/>
        </p:nvSpPr>
        <p:spPr>
          <a:xfrm>
            <a:off x="3678365" y="1145452"/>
            <a:ext cx="3463766"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6" name="Rectangle 5"/>
          <p:cNvSpPr/>
          <p:nvPr/>
        </p:nvSpPr>
        <p:spPr>
          <a:xfrm>
            <a:off x="2635417" y="1145452"/>
            <a:ext cx="1024905"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Ntwk</a:t>
            </a:r>
            <a:endParaRPr lang="en-US" sz="2400" dirty="0"/>
          </a:p>
        </p:txBody>
      </p:sp>
      <p:sp>
        <p:nvSpPr>
          <p:cNvPr id="7" name="Rectangle 6"/>
          <p:cNvSpPr/>
          <p:nvPr/>
        </p:nvSpPr>
        <p:spPr>
          <a:xfrm>
            <a:off x="2277616" y="1145452"/>
            <a:ext cx="357800"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8" name="Rectangle 7"/>
          <p:cNvSpPr/>
          <p:nvPr/>
        </p:nvSpPr>
        <p:spPr>
          <a:xfrm>
            <a:off x="1978170" y="64850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9" name="Rectangle 8"/>
          <p:cNvSpPr/>
          <p:nvPr/>
        </p:nvSpPr>
        <p:spPr>
          <a:xfrm>
            <a:off x="6838690" y="64850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0" name="Rectangle 9"/>
          <p:cNvSpPr/>
          <p:nvPr/>
        </p:nvSpPr>
        <p:spPr>
          <a:xfrm>
            <a:off x="2319181" y="64850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sp>
        <p:nvSpPr>
          <p:cNvPr id="11" name="Rectangle 10"/>
          <p:cNvSpPr/>
          <p:nvPr/>
        </p:nvSpPr>
        <p:spPr>
          <a:xfrm>
            <a:off x="3360876" y="64850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2" name="TextBox 11"/>
          <p:cNvSpPr txBox="1"/>
          <p:nvPr/>
        </p:nvSpPr>
        <p:spPr>
          <a:xfrm>
            <a:off x="7450039" y="1031403"/>
            <a:ext cx="1883080" cy="830997"/>
          </a:xfrm>
          <a:prstGeom prst="rect">
            <a:avLst/>
          </a:prstGeom>
          <a:noFill/>
        </p:spPr>
        <p:txBody>
          <a:bodyPr wrap="none" rtlCol="0">
            <a:spAutoFit/>
          </a:bodyPr>
          <a:lstStyle/>
          <a:p>
            <a:pPr algn="ctr"/>
            <a:r>
              <a:rPr lang="en-US" sz="2400" dirty="0"/>
              <a:t>Example: MIT</a:t>
            </a:r>
          </a:p>
          <a:p>
            <a:pPr algn="ctr"/>
            <a:r>
              <a:rPr lang="en-US" sz="2400" dirty="0"/>
              <a:t>18.*.*.*</a:t>
            </a:r>
          </a:p>
        </p:txBody>
      </p:sp>
      <p:sp>
        <p:nvSpPr>
          <p:cNvPr id="13" name="Left Brace 12"/>
          <p:cNvSpPr/>
          <p:nvPr/>
        </p:nvSpPr>
        <p:spPr>
          <a:xfrm rot="16200000">
            <a:off x="2824629" y="1264179"/>
            <a:ext cx="282657" cy="138872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2524375" y="2016745"/>
            <a:ext cx="901208" cy="461665"/>
          </a:xfrm>
          <a:prstGeom prst="rect">
            <a:avLst/>
          </a:prstGeom>
          <a:noFill/>
        </p:spPr>
        <p:txBody>
          <a:bodyPr wrap="none" rtlCol="0">
            <a:spAutoFit/>
          </a:bodyPr>
          <a:lstStyle/>
          <a:p>
            <a:pPr algn="ctr"/>
            <a:r>
              <a:rPr lang="en-US" sz="2400" dirty="0"/>
              <a:t>1-126</a:t>
            </a:r>
          </a:p>
        </p:txBody>
      </p:sp>
      <p:sp>
        <p:nvSpPr>
          <p:cNvPr id="15" name="Content Placeholder 3"/>
          <p:cNvSpPr txBox="1">
            <a:spLocks/>
          </p:cNvSpPr>
          <p:nvPr/>
        </p:nvSpPr>
        <p:spPr>
          <a:xfrm>
            <a:off x="363793" y="2801528"/>
            <a:ext cx="1842978" cy="540327"/>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Class B</a:t>
            </a:r>
          </a:p>
        </p:txBody>
      </p:sp>
      <p:sp>
        <p:nvSpPr>
          <p:cNvPr id="16" name="Rectangle 15"/>
          <p:cNvSpPr/>
          <p:nvPr/>
        </p:nvSpPr>
        <p:spPr>
          <a:xfrm>
            <a:off x="4749480" y="2820401"/>
            <a:ext cx="2392651"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17" name="Rectangle 16"/>
          <p:cNvSpPr/>
          <p:nvPr/>
        </p:nvSpPr>
        <p:spPr>
          <a:xfrm>
            <a:off x="2840291" y="2820401"/>
            <a:ext cx="1909189"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Network</a:t>
            </a:r>
          </a:p>
        </p:txBody>
      </p:sp>
      <p:sp>
        <p:nvSpPr>
          <p:cNvPr id="18" name="Rectangle 17"/>
          <p:cNvSpPr/>
          <p:nvPr/>
        </p:nvSpPr>
        <p:spPr>
          <a:xfrm>
            <a:off x="2277616" y="2820401"/>
            <a:ext cx="562675"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19" name="Rectangle 18"/>
          <p:cNvSpPr/>
          <p:nvPr/>
        </p:nvSpPr>
        <p:spPr>
          <a:xfrm>
            <a:off x="1978170" y="232345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20" name="Rectangle 19"/>
          <p:cNvSpPr/>
          <p:nvPr/>
        </p:nvSpPr>
        <p:spPr>
          <a:xfrm>
            <a:off x="6842685" y="232345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21" name="Rectangle 20"/>
          <p:cNvSpPr/>
          <p:nvPr/>
        </p:nvSpPr>
        <p:spPr>
          <a:xfrm>
            <a:off x="2533918" y="232345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a:t>
            </a:r>
          </a:p>
        </p:txBody>
      </p:sp>
      <p:sp>
        <p:nvSpPr>
          <p:cNvPr id="22" name="Rectangle 21"/>
          <p:cNvSpPr/>
          <p:nvPr/>
        </p:nvSpPr>
        <p:spPr>
          <a:xfrm>
            <a:off x="4441536" y="232345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23" name="TextBox 22"/>
          <p:cNvSpPr txBox="1"/>
          <p:nvPr/>
        </p:nvSpPr>
        <p:spPr>
          <a:xfrm>
            <a:off x="7421986" y="2706352"/>
            <a:ext cx="1939184" cy="830997"/>
          </a:xfrm>
          <a:prstGeom prst="rect">
            <a:avLst/>
          </a:prstGeom>
          <a:noFill/>
        </p:spPr>
        <p:txBody>
          <a:bodyPr wrap="none" rtlCol="0">
            <a:spAutoFit/>
          </a:bodyPr>
          <a:lstStyle/>
          <a:p>
            <a:pPr algn="ctr"/>
            <a:r>
              <a:rPr lang="en-US" sz="2400" dirty="0"/>
              <a:t>Example: NEU</a:t>
            </a:r>
          </a:p>
          <a:p>
            <a:pPr algn="ctr"/>
            <a:r>
              <a:rPr lang="en-US" sz="2400" dirty="0"/>
              <a:t>129.10.*.*</a:t>
            </a:r>
          </a:p>
        </p:txBody>
      </p:sp>
      <p:sp>
        <p:nvSpPr>
          <p:cNvPr id="24" name="Left Brace 23"/>
          <p:cNvSpPr/>
          <p:nvPr/>
        </p:nvSpPr>
        <p:spPr>
          <a:xfrm rot="16200000">
            <a:off x="2833653" y="2930103"/>
            <a:ext cx="282657" cy="140677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2368884" y="3681302"/>
            <a:ext cx="1212191" cy="461665"/>
          </a:xfrm>
          <a:prstGeom prst="rect">
            <a:avLst/>
          </a:prstGeom>
          <a:noFill/>
        </p:spPr>
        <p:txBody>
          <a:bodyPr wrap="none" rtlCol="0">
            <a:spAutoFit/>
          </a:bodyPr>
          <a:lstStyle/>
          <a:p>
            <a:pPr algn="ctr"/>
            <a:r>
              <a:rPr lang="en-US" sz="2400" dirty="0"/>
              <a:t>128-191</a:t>
            </a:r>
          </a:p>
        </p:txBody>
      </p:sp>
      <p:sp>
        <p:nvSpPr>
          <p:cNvPr id="26" name="Rectangle 25"/>
          <p:cNvSpPr/>
          <p:nvPr/>
        </p:nvSpPr>
        <p:spPr>
          <a:xfrm>
            <a:off x="3378920" y="232345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27" name="Content Placeholder 3"/>
          <p:cNvSpPr txBox="1">
            <a:spLocks/>
          </p:cNvSpPr>
          <p:nvPr/>
        </p:nvSpPr>
        <p:spPr>
          <a:xfrm>
            <a:off x="356867" y="4489019"/>
            <a:ext cx="1842978" cy="540327"/>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Class C</a:t>
            </a:r>
          </a:p>
        </p:txBody>
      </p:sp>
      <p:sp>
        <p:nvSpPr>
          <p:cNvPr id="28" name="Rectangle 27"/>
          <p:cNvSpPr/>
          <p:nvPr/>
        </p:nvSpPr>
        <p:spPr>
          <a:xfrm>
            <a:off x="5938878" y="4507892"/>
            <a:ext cx="1196326"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29" name="Rectangle 28"/>
          <p:cNvSpPr/>
          <p:nvPr/>
        </p:nvSpPr>
        <p:spPr>
          <a:xfrm>
            <a:off x="2974980" y="4507892"/>
            <a:ext cx="296389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Network</a:t>
            </a:r>
          </a:p>
        </p:txBody>
      </p:sp>
      <p:sp>
        <p:nvSpPr>
          <p:cNvPr id="30" name="Rectangle 29"/>
          <p:cNvSpPr/>
          <p:nvPr/>
        </p:nvSpPr>
        <p:spPr>
          <a:xfrm>
            <a:off x="2270689" y="4507892"/>
            <a:ext cx="695267"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110</a:t>
            </a:r>
          </a:p>
        </p:txBody>
      </p:sp>
      <p:sp>
        <p:nvSpPr>
          <p:cNvPr id="31" name="Rectangle 30"/>
          <p:cNvSpPr/>
          <p:nvPr/>
        </p:nvSpPr>
        <p:spPr>
          <a:xfrm>
            <a:off x="1971244" y="401094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32" name="Rectangle 31"/>
          <p:cNvSpPr/>
          <p:nvPr/>
        </p:nvSpPr>
        <p:spPr>
          <a:xfrm>
            <a:off x="6835759" y="401094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33" name="Rectangle 32"/>
          <p:cNvSpPr/>
          <p:nvPr/>
        </p:nvSpPr>
        <p:spPr>
          <a:xfrm>
            <a:off x="2666509" y="401094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a:t>
            </a:r>
          </a:p>
        </p:txBody>
      </p:sp>
      <p:sp>
        <p:nvSpPr>
          <p:cNvPr id="34" name="Rectangle 33"/>
          <p:cNvSpPr/>
          <p:nvPr/>
        </p:nvSpPr>
        <p:spPr>
          <a:xfrm>
            <a:off x="5639432" y="401094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35" name="TextBox 34"/>
          <p:cNvSpPr txBox="1"/>
          <p:nvPr/>
        </p:nvSpPr>
        <p:spPr>
          <a:xfrm>
            <a:off x="7555743" y="4393843"/>
            <a:ext cx="1657825" cy="830997"/>
          </a:xfrm>
          <a:prstGeom prst="rect">
            <a:avLst/>
          </a:prstGeom>
          <a:noFill/>
        </p:spPr>
        <p:txBody>
          <a:bodyPr wrap="none" rtlCol="0">
            <a:spAutoFit/>
          </a:bodyPr>
          <a:lstStyle/>
          <a:p>
            <a:pPr algn="ctr"/>
            <a:r>
              <a:rPr lang="en-US" sz="2400" dirty="0"/>
              <a:t>Example:</a:t>
            </a:r>
          </a:p>
          <a:p>
            <a:pPr algn="ctr"/>
            <a:r>
              <a:rPr lang="en-US" sz="2400" dirty="0"/>
              <a:t>216.63.78.*</a:t>
            </a:r>
          </a:p>
        </p:txBody>
      </p:sp>
      <p:sp>
        <p:nvSpPr>
          <p:cNvPr id="36" name="Left Brace 35"/>
          <p:cNvSpPr/>
          <p:nvPr/>
        </p:nvSpPr>
        <p:spPr>
          <a:xfrm rot="16200000">
            <a:off x="2826726" y="4648768"/>
            <a:ext cx="282657" cy="140677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3529093" y="6257651"/>
            <a:ext cx="1212191" cy="461665"/>
          </a:xfrm>
          <a:prstGeom prst="rect">
            <a:avLst/>
          </a:prstGeom>
          <a:noFill/>
        </p:spPr>
        <p:txBody>
          <a:bodyPr wrap="none" rtlCol="0">
            <a:spAutoFit/>
          </a:bodyPr>
          <a:lstStyle/>
          <a:p>
            <a:pPr algn="ctr"/>
            <a:r>
              <a:rPr lang="en-US" sz="2400" dirty="0"/>
              <a:t>192-223</a:t>
            </a:r>
          </a:p>
        </p:txBody>
      </p:sp>
      <p:sp>
        <p:nvSpPr>
          <p:cNvPr id="38" name="Rectangle 37"/>
          <p:cNvSpPr/>
          <p:nvPr/>
        </p:nvSpPr>
        <p:spPr>
          <a:xfrm>
            <a:off x="3371994" y="401094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39" name="Rectangle 38"/>
          <p:cNvSpPr/>
          <p:nvPr/>
        </p:nvSpPr>
        <p:spPr>
          <a:xfrm>
            <a:off x="4441536" y="648504"/>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40" name="Rectangle 39"/>
          <p:cNvSpPr/>
          <p:nvPr/>
        </p:nvSpPr>
        <p:spPr>
          <a:xfrm>
            <a:off x="4441536" y="4010945"/>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41" name="Rectangle 40"/>
          <p:cNvSpPr/>
          <p:nvPr/>
        </p:nvSpPr>
        <p:spPr>
          <a:xfrm>
            <a:off x="5639432" y="2323456"/>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42" name="Rectangle 41"/>
          <p:cNvSpPr/>
          <p:nvPr/>
        </p:nvSpPr>
        <p:spPr>
          <a:xfrm>
            <a:off x="5639431" y="648503"/>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43" name="CaixaDeTexto 42">
            <a:extLst>
              <a:ext uri="{FF2B5EF4-FFF2-40B4-BE49-F238E27FC236}">
                <a16:creationId xmlns:a16="http://schemas.microsoft.com/office/drawing/2014/main" id="{EDF1B001-BB38-4849-844D-E0D24742A178}"/>
              </a:ext>
            </a:extLst>
          </p:cNvPr>
          <p:cNvSpPr txBox="1"/>
          <p:nvPr/>
        </p:nvSpPr>
        <p:spPr>
          <a:xfrm>
            <a:off x="8072284" y="5265171"/>
            <a:ext cx="4119716" cy="584775"/>
          </a:xfrm>
          <a:prstGeom prst="rect">
            <a:avLst/>
          </a:prstGeom>
          <a:noFill/>
        </p:spPr>
        <p:txBody>
          <a:bodyPr wrap="square">
            <a:spAutoFit/>
          </a:bodyPr>
          <a:lstStyle/>
          <a:p>
            <a:r>
              <a:rPr lang="en-US" sz="1600" i="1" dirty="0"/>
              <a:t>Based on slides from D. </a:t>
            </a:r>
            <a:r>
              <a:rPr lang="en-US" sz="1600" i="1" dirty="0" err="1"/>
              <a:t>Choffnes</a:t>
            </a:r>
            <a:r>
              <a:rPr lang="en-US" sz="1600" i="1" dirty="0"/>
              <a:t> Northeastern U. Revised Fall 2014 by P. Gill</a:t>
            </a:r>
          </a:p>
        </p:txBody>
      </p:sp>
    </p:spTree>
    <p:extLst>
      <p:ext uri="{BB962C8B-B14F-4D97-AF65-F5344CB8AC3E}">
        <p14:creationId xmlns:p14="http://schemas.microsoft.com/office/powerpoint/2010/main" val="399962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anim calcmode="lin" valueType="num">
                                      <p:cBhvr>
                                        <p:cTn id="25" dur="500" fill="hold"/>
                                        <p:tgtEl>
                                          <p:spTgt spid="16"/>
                                        </p:tgtEl>
                                        <p:attrNameLst>
                                          <p:attrName>ppt_x</p:attrName>
                                        </p:attrNameLst>
                                      </p:cBhvr>
                                      <p:tavLst>
                                        <p:tav tm="0">
                                          <p:val>
                                            <p:strVal val="#ppt_x"/>
                                          </p:val>
                                        </p:tav>
                                        <p:tav tm="100000">
                                          <p:val>
                                            <p:strVal val="#ppt_x"/>
                                          </p:val>
                                        </p:tav>
                                      </p:tavLst>
                                    </p:anim>
                                    <p:anim calcmode="lin" valueType="num">
                                      <p:cBhvr>
                                        <p:cTn id="26" dur="5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anim calcmode="lin" valueType="num">
                                      <p:cBhvr>
                                        <p:cTn id="30" dur="500" fill="hold"/>
                                        <p:tgtEl>
                                          <p:spTgt spid="17"/>
                                        </p:tgtEl>
                                        <p:attrNameLst>
                                          <p:attrName>ppt_x</p:attrName>
                                        </p:attrNameLst>
                                      </p:cBhvr>
                                      <p:tavLst>
                                        <p:tav tm="0">
                                          <p:val>
                                            <p:strVal val="#ppt_x"/>
                                          </p:val>
                                        </p:tav>
                                        <p:tav tm="100000">
                                          <p:val>
                                            <p:strVal val="#ppt_x"/>
                                          </p:val>
                                        </p:tav>
                                      </p:tavLst>
                                    </p:anim>
                                    <p:anim calcmode="lin" valueType="num">
                                      <p:cBhvr>
                                        <p:cTn id="31" dur="5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anim calcmode="lin" valueType="num">
                                      <p:cBhvr>
                                        <p:cTn id="40" dur="500" fill="hold"/>
                                        <p:tgtEl>
                                          <p:spTgt spid="19"/>
                                        </p:tgtEl>
                                        <p:attrNameLst>
                                          <p:attrName>ppt_x</p:attrName>
                                        </p:attrNameLst>
                                      </p:cBhvr>
                                      <p:tavLst>
                                        <p:tav tm="0">
                                          <p:val>
                                            <p:strVal val="#ppt_x"/>
                                          </p:val>
                                        </p:tav>
                                        <p:tav tm="100000">
                                          <p:val>
                                            <p:strVal val="#ppt_x"/>
                                          </p:val>
                                        </p:tav>
                                      </p:tavLst>
                                    </p:anim>
                                    <p:anim calcmode="lin" valueType="num">
                                      <p:cBhvr>
                                        <p:cTn id="41" dur="5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anim calcmode="lin" valueType="num">
                                      <p:cBhvr>
                                        <p:cTn id="45" dur="500" fill="hold"/>
                                        <p:tgtEl>
                                          <p:spTgt spid="20"/>
                                        </p:tgtEl>
                                        <p:attrNameLst>
                                          <p:attrName>ppt_x</p:attrName>
                                        </p:attrNameLst>
                                      </p:cBhvr>
                                      <p:tavLst>
                                        <p:tav tm="0">
                                          <p:val>
                                            <p:strVal val="#ppt_x"/>
                                          </p:val>
                                        </p:tav>
                                        <p:tav tm="100000">
                                          <p:val>
                                            <p:strVal val="#ppt_x"/>
                                          </p:val>
                                        </p:tav>
                                      </p:tavLst>
                                    </p:anim>
                                    <p:anim calcmode="lin" valueType="num">
                                      <p:cBhvr>
                                        <p:cTn id="46" dur="5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anim calcmode="lin" valueType="num">
                                      <p:cBhvr>
                                        <p:cTn id="50" dur="500" fill="hold"/>
                                        <p:tgtEl>
                                          <p:spTgt spid="21"/>
                                        </p:tgtEl>
                                        <p:attrNameLst>
                                          <p:attrName>ppt_x</p:attrName>
                                        </p:attrNameLst>
                                      </p:cBhvr>
                                      <p:tavLst>
                                        <p:tav tm="0">
                                          <p:val>
                                            <p:strVal val="#ppt_x"/>
                                          </p:val>
                                        </p:tav>
                                        <p:tav tm="100000">
                                          <p:val>
                                            <p:strVal val="#ppt_x"/>
                                          </p:val>
                                        </p:tav>
                                      </p:tavLst>
                                    </p:anim>
                                    <p:anim calcmode="lin" valueType="num">
                                      <p:cBhvr>
                                        <p:cTn id="51" dur="500" fill="hold"/>
                                        <p:tgtEl>
                                          <p:spTgt spid="2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anim calcmode="lin" valueType="num">
                                      <p:cBhvr>
                                        <p:cTn id="60" dur="500" fill="hold"/>
                                        <p:tgtEl>
                                          <p:spTgt spid="23"/>
                                        </p:tgtEl>
                                        <p:attrNameLst>
                                          <p:attrName>ppt_x</p:attrName>
                                        </p:attrNameLst>
                                      </p:cBhvr>
                                      <p:tavLst>
                                        <p:tav tm="0">
                                          <p:val>
                                            <p:strVal val="#ppt_x"/>
                                          </p:val>
                                        </p:tav>
                                        <p:tav tm="100000">
                                          <p:val>
                                            <p:strVal val="#ppt_x"/>
                                          </p:val>
                                        </p:tav>
                                      </p:tavLst>
                                    </p:anim>
                                    <p:anim calcmode="lin" valueType="num">
                                      <p:cBhvr>
                                        <p:cTn id="61" dur="5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anim calcmode="lin" valueType="num">
                                      <p:cBhvr>
                                        <p:cTn id="65" dur="500" fill="hold"/>
                                        <p:tgtEl>
                                          <p:spTgt spid="26"/>
                                        </p:tgtEl>
                                        <p:attrNameLst>
                                          <p:attrName>ppt_x</p:attrName>
                                        </p:attrNameLst>
                                      </p:cBhvr>
                                      <p:tavLst>
                                        <p:tav tm="0">
                                          <p:val>
                                            <p:strVal val="#ppt_x"/>
                                          </p:val>
                                        </p:tav>
                                        <p:tav tm="100000">
                                          <p:val>
                                            <p:strVal val="#ppt_x"/>
                                          </p:val>
                                        </p:tav>
                                      </p:tavLst>
                                    </p:anim>
                                    <p:anim calcmode="lin" valueType="num">
                                      <p:cBhvr>
                                        <p:cTn id="66" dur="500" fill="hold"/>
                                        <p:tgtEl>
                                          <p:spTgt spid="2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anim calcmode="lin" valueType="num">
                                      <p:cBhvr>
                                        <p:cTn id="70" dur="500" fill="hold"/>
                                        <p:tgtEl>
                                          <p:spTgt spid="41"/>
                                        </p:tgtEl>
                                        <p:attrNameLst>
                                          <p:attrName>ppt_x</p:attrName>
                                        </p:attrNameLst>
                                      </p:cBhvr>
                                      <p:tavLst>
                                        <p:tav tm="0">
                                          <p:val>
                                            <p:strVal val="#ppt_x"/>
                                          </p:val>
                                        </p:tav>
                                        <p:tav tm="100000">
                                          <p:val>
                                            <p:strVal val="#ppt_x"/>
                                          </p:val>
                                        </p:tav>
                                      </p:tavLst>
                                    </p:anim>
                                    <p:anim calcmode="lin" valueType="num">
                                      <p:cBhvr>
                                        <p:cTn id="71"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anim calcmode="lin" valueType="num">
                                      <p:cBhvr>
                                        <p:cTn id="77" dur="500" fill="hold"/>
                                        <p:tgtEl>
                                          <p:spTgt spid="24"/>
                                        </p:tgtEl>
                                        <p:attrNameLst>
                                          <p:attrName>ppt_x</p:attrName>
                                        </p:attrNameLst>
                                      </p:cBhvr>
                                      <p:tavLst>
                                        <p:tav tm="0">
                                          <p:val>
                                            <p:strVal val="#ppt_x"/>
                                          </p:val>
                                        </p:tav>
                                        <p:tav tm="100000">
                                          <p:val>
                                            <p:strVal val="#ppt_x"/>
                                          </p:val>
                                        </p:tav>
                                      </p:tavLst>
                                    </p:anim>
                                    <p:anim calcmode="lin" valueType="num">
                                      <p:cBhvr>
                                        <p:cTn id="78" dur="500" fill="hold"/>
                                        <p:tgtEl>
                                          <p:spTgt spid="2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anim calcmode="lin" valueType="num">
                                      <p:cBhvr>
                                        <p:cTn id="82" dur="500" fill="hold"/>
                                        <p:tgtEl>
                                          <p:spTgt spid="25"/>
                                        </p:tgtEl>
                                        <p:attrNameLst>
                                          <p:attrName>ppt_x</p:attrName>
                                        </p:attrNameLst>
                                      </p:cBhvr>
                                      <p:tavLst>
                                        <p:tav tm="0">
                                          <p:val>
                                            <p:strVal val="#ppt_x"/>
                                          </p:val>
                                        </p:tav>
                                        <p:tav tm="100000">
                                          <p:val>
                                            <p:strVal val="#ppt_x"/>
                                          </p:val>
                                        </p:tav>
                                      </p:tavLst>
                                    </p:anim>
                                    <p:anim calcmode="lin" valueType="num">
                                      <p:cBhvr>
                                        <p:cTn id="83"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anim calcmode="lin" valueType="num">
                                      <p:cBhvr>
                                        <p:cTn id="89" dur="500" fill="hold"/>
                                        <p:tgtEl>
                                          <p:spTgt spid="27"/>
                                        </p:tgtEl>
                                        <p:attrNameLst>
                                          <p:attrName>ppt_x</p:attrName>
                                        </p:attrNameLst>
                                      </p:cBhvr>
                                      <p:tavLst>
                                        <p:tav tm="0">
                                          <p:val>
                                            <p:strVal val="#ppt_x"/>
                                          </p:val>
                                        </p:tav>
                                        <p:tav tm="100000">
                                          <p:val>
                                            <p:strVal val="#ppt_x"/>
                                          </p:val>
                                        </p:tav>
                                      </p:tavLst>
                                    </p:anim>
                                    <p:anim calcmode="lin" valueType="num">
                                      <p:cBhvr>
                                        <p:cTn id="90" dur="5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anim calcmode="lin" valueType="num">
                                      <p:cBhvr>
                                        <p:cTn id="94" dur="500" fill="hold"/>
                                        <p:tgtEl>
                                          <p:spTgt spid="28"/>
                                        </p:tgtEl>
                                        <p:attrNameLst>
                                          <p:attrName>ppt_x</p:attrName>
                                        </p:attrNameLst>
                                      </p:cBhvr>
                                      <p:tavLst>
                                        <p:tav tm="0">
                                          <p:val>
                                            <p:strVal val="#ppt_x"/>
                                          </p:val>
                                        </p:tav>
                                        <p:tav tm="100000">
                                          <p:val>
                                            <p:strVal val="#ppt_x"/>
                                          </p:val>
                                        </p:tav>
                                      </p:tavLst>
                                    </p:anim>
                                    <p:anim calcmode="lin" valueType="num">
                                      <p:cBhvr>
                                        <p:cTn id="95" dur="500" fill="hold"/>
                                        <p:tgtEl>
                                          <p:spTgt spid="2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500"/>
                                        <p:tgtEl>
                                          <p:spTgt spid="29"/>
                                        </p:tgtEl>
                                      </p:cBhvr>
                                    </p:animEffect>
                                    <p:anim calcmode="lin" valueType="num">
                                      <p:cBhvr>
                                        <p:cTn id="99" dur="500" fill="hold"/>
                                        <p:tgtEl>
                                          <p:spTgt spid="29"/>
                                        </p:tgtEl>
                                        <p:attrNameLst>
                                          <p:attrName>ppt_x</p:attrName>
                                        </p:attrNameLst>
                                      </p:cBhvr>
                                      <p:tavLst>
                                        <p:tav tm="0">
                                          <p:val>
                                            <p:strVal val="#ppt_x"/>
                                          </p:val>
                                        </p:tav>
                                        <p:tav tm="100000">
                                          <p:val>
                                            <p:strVal val="#ppt_x"/>
                                          </p:val>
                                        </p:tav>
                                      </p:tavLst>
                                    </p:anim>
                                    <p:anim calcmode="lin" valueType="num">
                                      <p:cBhvr>
                                        <p:cTn id="100" dur="500" fill="hold"/>
                                        <p:tgtEl>
                                          <p:spTgt spid="2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anim calcmode="lin" valueType="num">
                                      <p:cBhvr>
                                        <p:cTn id="104" dur="500" fill="hold"/>
                                        <p:tgtEl>
                                          <p:spTgt spid="30"/>
                                        </p:tgtEl>
                                        <p:attrNameLst>
                                          <p:attrName>ppt_x</p:attrName>
                                        </p:attrNameLst>
                                      </p:cBhvr>
                                      <p:tavLst>
                                        <p:tav tm="0">
                                          <p:val>
                                            <p:strVal val="#ppt_x"/>
                                          </p:val>
                                        </p:tav>
                                        <p:tav tm="100000">
                                          <p:val>
                                            <p:strVal val="#ppt_x"/>
                                          </p:val>
                                        </p:tav>
                                      </p:tavLst>
                                    </p:anim>
                                    <p:anim calcmode="lin" valueType="num">
                                      <p:cBhvr>
                                        <p:cTn id="105" dur="500" fill="hold"/>
                                        <p:tgtEl>
                                          <p:spTgt spid="3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500"/>
                                        <p:tgtEl>
                                          <p:spTgt spid="31"/>
                                        </p:tgtEl>
                                      </p:cBhvr>
                                    </p:animEffect>
                                    <p:anim calcmode="lin" valueType="num">
                                      <p:cBhvr>
                                        <p:cTn id="109" dur="500" fill="hold"/>
                                        <p:tgtEl>
                                          <p:spTgt spid="31"/>
                                        </p:tgtEl>
                                        <p:attrNameLst>
                                          <p:attrName>ppt_x</p:attrName>
                                        </p:attrNameLst>
                                      </p:cBhvr>
                                      <p:tavLst>
                                        <p:tav tm="0">
                                          <p:val>
                                            <p:strVal val="#ppt_x"/>
                                          </p:val>
                                        </p:tav>
                                        <p:tav tm="100000">
                                          <p:val>
                                            <p:strVal val="#ppt_x"/>
                                          </p:val>
                                        </p:tav>
                                      </p:tavLst>
                                    </p:anim>
                                    <p:anim calcmode="lin" valueType="num">
                                      <p:cBhvr>
                                        <p:cTn id="110" dur="500" fill="hold"/>
                                        <p:tgtEl>
                                          <p:spTgt spid="31"/>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anim calcmode="lin" valueType="num">
                                      <p:cBhvr>
                                        <p:cTn id="114" dur="500" fill="hold"/>
                                        <p:tgtEl>
                                          <p:spTgt spid="32"/>
                                        </p:tgtEl>
                                        <p:attrNameLst>
                                          <p:attrName>ppt_x</p:attrName>
                                        </p:attrNameLst>
                                      </p:cBhvr>
                                      <p:tavLst>
                                        <p:tav tm="0">
                                          <p:val>
                                            <p:strVal val="#ppt_x"/>
                                          </p:val>
                                        </p:tav>
                                        <p:tav tm="100000">
                                          <p:val>
                                            <p:strVal val="#ppt_x"/>
                                          </p:val>
                                        </p:tav>
                                      </p:tavLst>
                                    </p:anim>
                                    <p:anim calcmode="lin" valueType="num">
                                      <p:cBhvr>
                                        <p:cTn id="115" dur="500" fill="hold"/>
                                        <p:tgtEl>
                                          <p:spTgt spid="32"/>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anim calcmode="lin" valueType="num">
                                      <p:cBhvr>
                                        <p:cTn id="119" dur="500" fill="hold"/>
                                        <p:tgtEl>
                                          <p:spTgt spid="33"/>
                                        </p:tgtEl>
                                        <p:attrNameLst>
                                          <p:attrName>ppt_x</p:attrName>
                                        </p:attrNameLst>
                                      </p:cBhvr>
                                      <p:tavLst>
                                        <p:tav tm="0">
                                          <p:val>
                                            <p:strVal val="#ppt_x"/>
                                          </p:val>
                                        </p:tav>
                                        <p:tav tm="100000">
                                          <p:val>
                                            <p:strVal val="#ppt_x"/>
                                          </p:val>
                                        </p:tav>
                                      </p:tavLst>
                                    </p:anim>
                                    <p:anim calcmode="lin" valueType="num">
                                      <p:cBhvr>
                                        <p:cTn id="120" dur="500" fill="hold"/>
                                        <p:tgtEl>
                                          <p:spTgt spid="33"/>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500"/>
                                        <p:tgtEl>
                                          <p:spTgt spid="34"/>
                                        </p:tgtEl>
                                      </p:cBhvr>
                                    </p:animEffect>
                                    <p:anim calcmode="lin" valueType="num">
                                      <p:cBhvr>
                                        <p:cTn id="124" dur="500" fill="hold"/>
                                        <p:tgtEl>
                                          <p:spTgt spid="34"/>
                                        </p:tgtEl>
                                        <p:attrNameLst>
                                          <p:attrName>ppt_x</p:attrName>
                                        </p:attrNameLst>
                                      </p:cBhvr>
                                      <p:tavLst>
                                        <p:tav tm="0">
                                          <p:val>
                                            <p:strVal val="#ppt_x"/>
                                          </p:val>
                                        </p:tav>
                                        <p:tav tm="100000">
                                          <p:val>
                                            <p:strVal val="#ppt_x"/>
                                          </p:val>
                                        </p:tav>
                                      </p:tavLst>
                                    </p:anim>
                                    <p:anim calcmode="lin" valueType="num">
                                      <p:cBhvr>
                                        <p:cTn id="125" dur="500" fill="hold"/>
                                        <p:tgtEl>
                                          <p:spTgt spid="34"/>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500"/>
                                        <p:tgtEl>
                                          <p:spTgt spid="35"/>
                                        </p:tgtEl>
                                      </p:cBhvr>
                                    </p:animEffect>
                                    <p:anim calcmode="lin" valueType="num">
                                      <p:cBhvr>
                                        <p:cTn id="129" dur="500" fill="hold"/>
                                        <p:tgtEl>
                                          <p:spTgt spid="35"/>
                                        </p:tgtEl>
                                        <p:attrNameLst>
                                          <p:attrName>ppt_x</p:attrName>
                                        </p:attrNameLst>
                                      </p:cBhvr>
                                      <p:tavLst>
                                        <p:tav tm="0">
                                          <p:val>
                                            <p:strVal val="#ppt_x"/>
                                          </p:val>
                                        </p:tav>
                                        <p:tav tm="100000">
                                          <p:val>
                                            <p:strVal val="#ppt_x"/>
                                          </p:val>
                                        </p:tav>
                                      </p:tavLst>
                                    </p:anim>
                                    <p:anim calcmode="lin" valueType="num">
                                      <p:cBhvr>
                                        <p:cTn id="130" dur="500" fill="hold"/>
                                        <p:tgtEl>
                                          <p:spTgt spid="35"/>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fade">
                                      <p:cBhvr>
                                        <p:cTn id="133" dur="500"/>
                                        <p:tgtEl>
                                          <p:spTgt spid="38"/>
                                        </p:tgtEl>
                                      </p:cBhvr>
                                    </p:animEffect>
                                    <p:anim calcmode="lin" valueType="num">
                                      <p:cBhvr>
                                        <p:cTn id="134" dur="500" fill="hold"/>
                                        <p:tgtEl>
                                          <p:spTgt spid="38"/>
                                        </p:tgtEl>
                                        <p:attrNameLst>
                                          <p:attrName>ppt_x</p:attrName>
                                        </p:attrNameLst>
                                      </p:cBhvr>
                                      <p:tavLst>
                                        <p:tav tm="0">
                                          <p:val>
                                            <p:strVal val="#ppt_x"/>
                                          </p:val>
                                        </p:tav>
                                        <p:tav tm="100000">
                                          <p:val>
                                            <p:strVal val="#ppt_x"/>
                                          </p:val>
                                        </p:tav>
                                      </p:tavLst>
                                    </p:anim>
                                    <p:anim calcmode="lin" valueType="num">
                                      <p:cBhvr>
                                        <p:cTn id="135" dur="500" fill="hold"/>
                                        <p:tgtEl>
                                          <p:spTgt spid="38"/>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anim calcmode="lin" valueType="num">
                                      <p:cBhvr>
                                        <p:cTn id="139" dur="500" fill="hold"/>
                                        <p:tgtEl>
                                          <p:spTgt spid="40"/>
                                        </p:tgtEl>
                                        <p:attrNameLst>
                                          <p:attrName>ppt_x</p:attrName>
                                        </p:attrNameLst>
                                      </p:cBhvr>
                                      <p:tavLst>
                                        <p:tav tm="0">
                                          <p:val>
                                            <p:strVal val="#ppt_x"/>
                                          </p:val>
                                        </p:tav>
                                        <p:tav tm="100000">
                                          <p:val>
                                            <p:strVal val="#ppt_x"/>
                                          </p:val>
                                        </p:tav>
                                      </p:tavLst>
                                    </p:anim>
                                    <p:anim calcmode="lin" valueType="num">
                                      <p:cBhvr>
                                        <p:cTn id="140"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36"/>
                                        </p:tgtEl>
                                        <p:attrNameLst>
                                          <p:attrName>style.visibility</p:attrName>
                                        </p:attrNameLst>
                                      </p:cBhvr>
                                      <p:to>
                                        <p:strVal val="visible"/>
                                      </p:to>
                                    </p:set>
                                    <p:animEffect transition="in" filter="fade">
                                      <p:cBhvr>
                                        <p:cTn id="145" dur="500"/>
                                        <p:tgtEl>
                                          <p:spTgt spid="36"/>
                                        </p:tgtEl>
                                      </p:cBhvr>
                                    </p:animEffect>
                                    <p:anim calcmode="lin" valueType="num">
                                      <p:cBhvr>
                                        <p:cTn id="146" dur="500" fill="hold"/>
                                        <p:tgtEl>
                                          <p:spTgt spid="36"/>
                                        </p:tgtEl>
                                        <p:attrNameLst>
                                          <p:attrName>ppt_x</p:attrName>
                                        </p:attrNameLst>
                                      </p:cBhvr>
                                      <p:tavLst>
                                        <p:tav tm="0">
                                          <p:val>
                                            <p:strVal val="#ppt_x"/>
                                          </p:val>
                                        </p:tav>
                                        <p:tav tm="100000">
                                          <p:val>
                                            <p:strVal val="#ppt_x"/>
                                          </p:val>
                                        </p:tav>
                                      </p:tavLst>
                                    </p:anim>
                                    <p:anim calcmode="lin" valueType="num">
                                      <p:cBhvr>
                                        <p:cTn id="147" dur="500" fill="hold"/>
                                        <p:tgtEl>
                                          <p:spTgt spid="36"/>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fade">
                                      <p:cBhvr>
                                        <p:cTn id="150" dur="500"/>
                                        <p:tgtEl>
                                          <p:spTgt spid="37"/>
                                        </p:tgtEl>
                                      </p:cBhvr>
                                    </p:animEffect>
                                    <p:anim calcmode="lin" valueType="num">
                                      <p:cBhvr>
                                        <p:cTn id="151" dur="500" fill="hold"/>
                                        <p:tgtEl>
                                          <p:spTgt spid="37"/>
                                        </p:tgtEl>
                                        <p:attrNameLst>
                                          <p:attrName>ppt_x</p:attrName>
                                        </p:attrNameLst>
                                      </p:cBhvr>
                                      <p:tavLst>
                                        <p:tav tm="0">
                                          <p:val>
                                            <p:strVal val="#ppt_x"/>
                                          </p:val>
                                        </p:tav>
                                        <p:tav tm="100000">
                                          <p:val>
                                            <p:strVal val="#ppt_x"/>
                                          </p:val>
                                        </p:tav>
                                      </p:tavLst>
                                    </p:anim>
                                    <p:anim calcmode="lin" valueType="num">
                                      <p:cBhvr>
                                        <p:cTn id="152"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animBg="1"/>
      <p:bldP spid="17" grpId="0" animBg="1"/>
      <p:bldP spid="18" grpId="0" animBg="1"/>
      <p:bldP spid="19" grpId="0"/>
      <p:bldP spid="20" grpId="0"/>
      <p:bldP spid="21" grpId="0"/>
      <p:bldP spid="22" grpId="0"/>
      <p:bldP spid="23" grpId="0"/>
      <p:bldP spid="24" grpId="0" animBg="1"/>
      <p:bldP spid="25" grpId="0"/>
      <p:bldP spid="26" grpId="0"/>
      <p:bldP spid="27" grpId="0"/>
      <p:bldP spid="28" grpId="0" animBg="1"/>
      <p:bldP spid="29" grpId="0" animBg="1"/>
      <p:bldP spid="30" grpId="0" animBg="1"/>
      <p:bldP spid="31" grpId="0"/>
      <p:bldP spid="32" grpId="0"/>
      <p:bldP spid="33" grpId="0"/>
      <p:bldP spid="34" grpId="0"/>
      <p:bldP spid="35" grpId="0"/>
      <p:bldP spid="36" grpId="0" animBg="1"/>
      <p:bldP spid="37" grpId="0"/>
      <p:bldP spid="38" grpId="0"/>
      <p:bldP spid="40" grpId="0"/>
      <p:bldP spid="4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64" y="71761"/>
            <a:ext cx="10191135" cy="1325563"/>
          </a:xfrm>
        </p:spPr>
        <p:txBody>
          <a:bodyPr/>
          <a:lstStyle/>
          <a:p>
            <a:r>
              <a:rPr lang="en-US" dirty="0"/>
              <a:t>Subnets</a:t>
            </a:r>
          </a:p>
        </p:txBody>
      </p:sp>
      <p:sp>
        <p:nvSpPr>
          <p:cNvPr id="3" name="Slide Number Placeholder 2"/>
          <p:cNvSpPr>
            <a:spLocks noGrp="1"/>
          </p:cNvSpPr>
          <p:nvPr>
            <p:ph type="sldNum" sz="quarter" idx="12"/>
          </p:nvPr>
        </p:nvSpPr>
        <p:spPr>
          <a:xfrm>
            <a:off x="0" y="1256270"/>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54</a:t>
            </a:fld>
            <a:endParaRPr lang="en-US" dirty="0"/>
          </a:p>
        </p:txBody>
      </p:sp>
      <p:sp>
        <p:nvSpPr>
          <p:cNvPr id="4" name="Content Placeholder 3"/>
          <p:cNvSpPr>
            <a:spLocks noGrp="1"/>
          </p:cNvSpPr>
          <p:nvPr>
            <p:ph sz="quarter" idx="1"/>
          </p:nvPr>
        </p:nvSpPr>
        <p:spPr>
          <a:xfrm>
            <a:off x="727586" y="1182528"/>
            <a:ext cx="10112477" cy="2970975"/>
          </a:xfrm>
        </p:spPr>
        <p:txBody>
          <a:bodyPr/>
          <a:lstStyle/>
          <a:p>
            <a:r>
              <a:rPr lang="en-US" dirty="0"/>
              <a:t>Problem: need to break up large A and B classes</a:t>
            </a:r>
          </a:p>
          <a:p>
            <a:r>
              <a:rPr lang="en-US" dirty="0"/>
              <a:t>Solution: add another layer to the hierarchy</a:t>
            </a:r>
          </a:p>
          <a:p>
            <a:pPr lvl="1"/>
            <a:r>
              <a:rPr lang="en-US" dirty="0"/>
              <a:t>From the outside, appears to be a single network</a:t>
            </a:r>
          </a:p>
          <a:p>
            <a:pPr lvl="2"/>
            <a:r>
              <a:rPr lang="en-US" dirty="0"/>
              <a:t>Only 1 entry in routing tables</a:t>
            </a:r>
          </a:p>
          <a:p>
            <a:pPr lvl="1"/>
            <a:r>
              <a:rPr lang="en-US" dirty="0"/>
              <a:t>Internally, manage multiple </a:t>
            </a:r>
            <a:r>
              <a:rPr lang="en-US" dirty="0" err="1"/>
              <a:t>subnetworks</a:t>
            </a:r>
            <a:endParaRPr lang="en-US" dirty="0"/>
          </a:p>
          <a:p>
            <a:pPr lvl="2"/>
            <a:r>
              <a:rPr lang="en-US" dirty="0"/>
              <a:t>Split the address range using a </a:t>
            </a:r>
            <a:r>
              <a:rPr lang="en-US" dirty="0">
                <a:solidFill>
                  <a:schemeClr val="accent1"/>
                </a:solidFill>
              </a:rPr>
              <a:t>subnet mask</a:t>
            </a:r>
          </a:p>
        </p:txBody>
      </p:sp>
      <p:sp>
        <p:nvSpPr>
          <p:cNvPr id="5" name="Rectangle 4"/>
          <p:cNvSpPr/>
          <p:nvPr/>
        </p:nvSpPr>
        <p:spPr>
          <a:xfrm>
            <a:off x="6096000" y="4101944"/>
            <a:ext cx="2963098"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6" name="Rectangle 5"/>
          <p:cNvSpPr/>
          <p:nvPr/>
        </p:nvSpPr>
        <p:spPr>
          <a:xfrm>
            <a:off x="3379848" y="4101944"/>
            <a:ext cx="910500"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Ntwk</a:t>
            </a:r>
            <a:endParaRPr lang="en-US" sz="2400" dirty="0"/>
          </a:p>
        </p:txBody>
      </p:sp>
      <p:sp>
        <p:nvSpPr>
          <p:cNvPr id="7" name="Rectangle 6"/>
          <p:cNvSpPr/>
          <p:nvPr/>
        </p:nvSpPr>
        <p:spPr>
          <a:xfrm>
            <a:off x="2681348" y="4101944"/>
            <a:ext cx="688340"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Pfx</a:t>
            </a:r>
            <a:endParaRPr lang="en-US" sz="2400" dirty="0"/>
          </a:p>
        </p:txBody>
      </p:sp>
      <p:sp>
        <p:nvSpPr>
          <p:cNvPr id="8" name="Rectangle 7"/>
          <p:cNvSpPr/>
          <p:nvPr/>
        </p:nvSpPr>
        <p:spPr>
          <a:xfrm>
            <a:off x="4290348" y="4101944"/>
            <a:ext cx="1805652" cy="60290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Subnet</a:t>
            </a:r>
          </a:p>
        </p:txBody>
      </p:sp>
      <p:sp>
        <p:nvSpPr>
          <p:cNvPr id="9" name="TextBox 8"/>
          <p:cNvSpPr txBox="1"/>
          <p:nvPr/>
        </p:nvSpPr>
        <p:spPr>
          <a:xfrm>
            <a:off x="2693044" y="4741050"/>
            <a:ext cx="6494727" cy="523220"/>
          </a:xfrm>
          <a:prstGeom prst="rect">
            <a:avLst/>
          </a:prstGeom>
          <a:noFill/>
        </p:spPr>
        <p:txBody>
          <a:bodyPr wrap="none" rtlCol="0">
            <a:spAutoFit/>
          </a:bodyPr>
          <a:lstStyle/>
          <a:p>
            <a:r>
              <a:rPr lang="en-US" sz="2800" dirty="0"/>
              <a:t>11111111 11111111 11000000 00000000</a:t>
            </a:r>
          </a:p>
        </p:txBody>
      </p:sp>
      <p:sp>
        <p:nvSpPr>
          <p:cNvPr id="10" name="TextBox 9"/>
          <p:cNvSpPr txBox="1"/>
          <p:nvPr/>
        </p:nvSpPr>
        <p:spPr>
          <a:xfrm>
            <a:off x="574851" y="4771828"/>
            <a:ext cx="1886991" cy="461665"/>
          </a:xfrm>
          <a:prstGeom prst="rect">
            <a:avLst/>
          </a:prstGeom>
          <a:noFill/>
        </p:spPr>
        <p:txBody>
          <a:bodyPr wrap="none" rtlCol="0">
            <a:spAutoFit/>
          </a:bodyPr>
          <a:lstStyle/>
          <a:p>
            <a:r>
              <a:rPr lang="en-US" sz="2400" dirty="0"/>
              <a:t>Subnet Mask:</a:t>
            </a:r>
          </a:p>
        </p:txBody>
      </p:sp>
      <p:sp>
        <p:nvSpPr>
          <p:cNvPr id="11" name="CaixaDeTexto 10">
            <a:extLst>
              <a:ext uri="{FF2B5EF4-FFF2-40B4-BE49-F238E27FC236}">
                <a16:creationId xmlns:a16="http://schemas.microsoft.com/office/drawing/2014/main" id="{A82B488B-5FC3-41F3-BFAE-575B2E93D31F}"/>
              </a:ext>
            </a:extLst>
          </p:cNvPr>
          <p:cNvSpPr txBox="1"/>
          <p:nvPr/>
        </p:nvSpPr>
        <p:spPr>
          <a:xfrm>
            <a:off x="8072284" y="5265171"/>
            <a:ext cx="4119716" cy="584775"/>
          </a:xfrm>
          <a:prstGeom prst="rect">
            <a:avLst/>
          </a:prstGeom>
          <a:noFill/>
        </p:spPr>
        <p:txBody>
          <a:bodyPr wrap="square">
            <a:spAutoFit/>
          </a:bodyPr>
          <a:lstStyle/>
          <a:p>
            <a:r>
              <a:rPr lang="en-US" sz="1600" i="1" dirty="0"/>
              <a:t>Based on slides from D. </a:t>
            </a:r>
            <a:r>
              <a:rPr lang="en-US" sz="1600" i="1" dirty="0" err="1"/>
              <a:t>Choffnes</a:t>
            </a:r>
            <a:r>
              <a:rPr lang="en-US" sz="1600" i="1" dirty="0"/>
              <a:t> Northeastern U. Revised Fall 2014 by P. Gill</a:t>
            </a:r>
          </a:p>
        </p:txBody>
      </p:sp>
    </p:spTree>
    <p:extLst>
      <p:ext uri="{BB962C8B-B14F-4D97-AF65-F5344CB8AC3E}">
        <p14:creationId xmlns:p14="http://schemas.microsoft.com/office/powerpoint/2010/main" val="2675602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3" y="304302"/>
            <a:ext cx="5507390" cy="1325563"/>
          </a:xfrm>
        </p:spPr>
        <p:txBody>
          <a:bodyPr/>
          <a:lstStyle/>
          <a:p>
            <a:r>
              <a:rPr lang="en-US" dirty="0"/>
              <a:t>N-Level Subnet Hierarchy</a:t>
            </a:r>
          </a:p>
        </p:txBody>
      </p:sp>
      <p:sp>
        <p:nvSpPr>
          <p:cNvPr id="3" name="Slide Number Placeholder 2"/>
          <p:cNvSpPr>
            <a:spLocks noGrp="1"/>
          </p:cNvSpPr>
          <p:nvPr>
            <p:ph type="sldNum" sz="quarter" idx="12"/>
          </p:nvPr>
        </p:nvSpPr>
        <p:spPr>
          <a:xfrm>
            <a:off x="1014503" y="489354"/>
            <a:ext cx="533400" cy="304800"/>
          </a:xfrm>
          <a:prstGeom prst="rect">
            <a:avLst/>
          </a:prstGeom>
        </p:spPr>
        <p:txBody>
          <a:bodyPr vert="horz" anchor="ctr" anchorCtr="0">
            <a:normAutofit fontScale="92500" lnSpcReduction="20000"/>
          </a:bodyPr>
          <a:lstStyle>
            <a:defPPr>
              <a:defRPr lang="en-US"/>
            </a:defPPr>
            <a:lvl1pPr marL="0" algn="ctr" defTabSz="914400" rtl="0" eaLnBrk="1" latinLnBrk="0" hangingPunct="1">
              <a:defRPr kumimoji="0" sz="18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3B9EA5-CE9A-4950-A80C-5ADF06B45BB8}" type="slidenum">
              <a:rPr lang="en-US" smtClean="0"/>
              <a:pPr/>
              <a:t>55</a:t>
            </a:fld>
            <a:endParaRPr lang="en-US" dirty="0"/>
          </a:p>
        </p:txBody>
      </p:sp>
      <p:pic>
        <p:nvPicPr>
          <p:cNvPr id="5"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7828" y="983145"/>
            <a:ext cx="920750" cy="54292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9988" y="2278545"/>
            <a:ext cx="920750" cy="542925"/>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228" y="2278545"/>
            <a:ext cx="920750" cy="542925"/>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228" y="2278545"/>
            <a:ext cx="920750" cy="542925"/>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6424738" y="1727215"/>
            <a:ext cx="962660" cy="1015663"/>
          </a:xfrm>
          <a:prstGeom prst="rect">
            <a:avLst/>
          </a:prstGeom>
          <a:noFill/>
        </p:spPr>
        <p:txBody>
          <a:bodyPr wrap="square" rtlCol="0">
            <a:spAutoFit/>
          </a:bodyPr>
          <a:lstStyle/>
          <a:p>
            <a:pPr algn="ctr"/>
            <a:r>
              <a:rPr lang="en-US" sz="6000" dirty="0"/>
              <a:t>…</a:t>
            </a:r>
          </a:p>
        </p:txBody>
      </p:sp>
      <p:cxnSp>
        <p:nvCxnSpPr>
          <p:cNvPr id="10" name="Straight Arrow Connector 9"/>
          <p:cNvCxnSpPr>
            <a:stCxn id="5" idx="2"/>
            <a:endCxn id="6" idx="0"/>
          </p:cNvCxnSpPr>
          <p:nvPr/>
        </p:nvCxnSpPr>
        <p:spPr>
          <a:xfrm flipH="1">
            <a:off x="4440363" y="1526070"/>
            <a:ext cx="1767840" cy="7524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7" idx="0"/>
          </p:cNvCxnSpPr>
          <p:nvPr/>
        </p:nvCxnSpPr>
        <p:spPr>
          <a:xfrm flipH="1">
            <a:off x="5852603" y="1526070"/>
            <a:ext cx="355600" cy="7524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2"/>
            <a:endCxn id="8" idx="0"/>
          </p:cNvCxnSpPr>
          <p:nvPr/>
        </p:nvCxnSpPr>
        <p:spPr>
          <a:xfrm>
            <a:off x="6208203" y="1526070"/>
            <a:ext cx="1676400" cy="7524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3" name="Picture 3" descr="D:\Classes\CS 4700\assets\black_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9785" y="4927291"/>
            <a:ext cx="739645" cy="739645"/>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3" descr="D:\Classes\CS 4700\assets\black_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7446" y="4927290"/>
            <a:ext cx="739645" cy="739645"/>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3" descr="D:\Classes\CS 4700\assets\black_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6573" y="4927289"/>
            <a:ext cx="739645" cy="739645"/>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p:cNvSpPr txBox="1"/>
          <p:nvPr/>
        </p:nvSpPr>
        <p:spPr>
          <a:xfrm>
            <a:off x="9407622" y="4525610"/>
            <a:ext cx="962660" cy="1015663"/>
          </a:xfrm>
          <a:prstGeom prst="rect">
            <a:avLst/>
          </a:prstGeom>
          <a:noFill/>
        </p:spPr>
        <p:txBody>
          <a:bodyPr wrap="square" rtlCol="0">
            <a:spAutoFit/>
          </a:bodyPr>
          <a:lstStyle/>
          <a:p>
            <a:pPr algn="ctr"/>
            <a:r>
              <a:rPr lang="en-US" sz="6000" dirty="0"/>
              <a:t>…</a:t>
            </a:r>
          </a:p>
        </p:txBody>
      </p:sp>
      <p:cxnSp>
        <p:nvCxnSpPr>
          <p:cNvPr id="17" name="Straight Arrow Connector 16"/>
          <p:cNvCxnSpPr>
            <a:stCxn id="46" idx="2"/>
            <a:endCxn id="13" idx="0"/>
          </p:cNvCxnSpPr>
          <p:nvPr/>
        </p:nvCxnSpPr>
        <p:spPr>
          <a:xfrm flipH="1">
            <a:off x="8019607" y="4093452"/>
            <a:ext cx="1677024" cy="8338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6" idx="2"/>
            <a:endCxn id="14" idx="0"/>
          </p:cNvCxnSpPr>
          <p:nvPr/>
        </p:nvCxnSpPr>
        <p:spPr>
          <a:xfrm flipH="1">
            <a:off x="8887269" y="4093451"/>
            <a:ext cx="809363" cy="8338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6" idx="2"/>
            <a:endCxn id="15" idx="0"/>
          </p:cNvCxnSpPr>
          <p:nvPr/>
        </p:nvCxnSpPr>
        <p:spPr>
          <a:xfrm>
            <a:off x="9696631" y="4093452"/>
            <a:ext cx="1079764" cy="83383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0539503" y="1025317"/>
            <a:ext cx="1064295" cy="60290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Host</a:t>
            </a:r>
          </a:p>
        </p:txBody>
      </p:sp>
      <p:sp>
        <p:nvSpPr>
          <p:cNvPr id="21" name="Rectangle 20"/>
          <p:cNvSpPr/>
          <p:nvPr/>
        </p:nvSpPr>
        <p:spPr>
          <a:xfrm>
            <a:off x="7930958" y="1025317"/>
            <a:ext cx="1305298" cy="602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Network</a:t>
            </a:r>
          </a:p>
        </p:txBody>
      </p:sp>
      <p:sp>
        <p:nvSpPr>
          <p:cNvPr id="22" name="Rectangle 21"/>
          <p:cNvSpPr/>
          <p:nvPr/>
        </p:nvSpPr>
        <p:spPr>
          <a:xfrm>
            <a:off x="7232458" y="1025317"/>
            <a:ext cx="688340" cy="60290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Pfx</a:t>
            </a:r>
            <a:endParaRPr lang="en-US" sz="2400" dirty="0"/>
          </a:p>
        </p:txBody>
      </p:sp>
      <p:sp>
        <p:nvSpPr>
          <p:cNvPr id="23" name="Curved Up Arrow 22"/>
          <p:cNvSpPr/>
          <p:nvPr/>
        </p:nvSpPr>
        <p:spPr>
          <a:xfrm rot="10800000">
            <a:off x="5601743" y="64892"/>
            <a:ext cx="2759747" cy="834431"/>
          </a:xfrm>
          <a:prstGeom prst="curvedUpArrow">
            <a:avLst>
              <a:gd name="adj1" fmla="val 94758"/>
              <a:gd name="adj2" fmla="val 137889"/>
              <a:gd name="adj3" fmla="val 36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 name="Straight Arrow Connector 23"/>
          <p:cNvCxnSpPr>
            <a:stCxn id="5" idx="2"/>
            <a:endCxn id="8" idx="0"/>
          </p:cNvCxnSpPr>
          <p:nvPr/>
        </p:nvCxnSpPr>
        <p:spPr>
          <a:xfrm>
            <a:off x="6208203" y="1526070"/>
            <a:ext cx="1676400" cy="752475"/>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5" name="Bent Arrow 24"/>
          <p:cNvSpPr/>
          <p:nvPr/>
        </p:nvSpPr>
        <p:spPr>
          <a:xfrm rot="10800000">
            <a:off x="8434917" y="1737606"/>
            <a:ext cx="1740904" cy="1232395"/>
          </a:xfrm>
          <a:prstGeom prst="bentArrow">
            <a:avLst>
              <a:gd name="adj1" fmla="val 41319"/>
              <a:gd name="adj2" fmla="val 37433"/>
              <a:gd name="adj3" fmla="val 3821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Arrow Connector 25"/>
          <p:cNvCxnSpPr>
            <a:stCxn id="46" idx="2"/>
            <a:endCxn id="14" idx="0"/>
          </p:cNvCxnSpPr>
          <p:nvPr/>
        </p:nvCxnSpPr>
        <p:spPr>
          <a:xfrm flipH="1">
            <a:off x="8887269" y="4093451"/>
            <a:ext cx="809363" cy="83383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7" name="Left Brace 26"/>
          <p:cNvSpPr/>
          <p:nvPr/>
        </p:nvSpPr>
        <p:spPr>
          <a:xfrm rot="16200000">
            <a:off x="9179053" y="4130956"/>
            <a:ext cx="368300" cy="3383917"/>
          </a:xfrm>
          <a:prstGeom prst="leftBrace">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8" name="Group 27"/>
          <p:cNvGrpSpPr/>
          <p:nvPr/>
        </p:nvGrpSpPr>
        <p:grpSpPr>
          <a:xfrm flipH="1">
            <a:off x="3513863" y="4486834"/>
            <a:ext cx="3663196" cy="1456095"/>
            <a:chOff x="1219200" y="4876799"/>
            <a:chExt cx="5181605" cy="1384995"/>
          </a:xfrm>
        </p:grpSpPr>
        <p:sp>
          <p:nvSpPr>
            <p:cNvPr id="29" name="Rectangular Callout 28"/>
            <p:cNvSpPr/>
            <p:nvPr/>
          </p:nvSpPr>
          <p:spPr>
            <a:xfrm>
              <a:off x="1219200" y="4876799"/>
              <a:ext cx="5181601" cy="1384995"/>
            </a:xfrm>
            <a:prstGeom prst="wedgeRectCallout">
              <a:avLst>
                <a:gd name="adj1" fmla="val -64610"/>
                <a:gd name="adj2" fmla="val 18499"/>
              </a:avLst>
            </a:prstGeom>
            <a:solidFill>
              <a:srgbClr val="DA1F28"/>
            </a:solidFill>
            <a:ln w="38100" cap="flat" cmpd="sng" algn="ctr">
              <a:solidFill>
                <a:srgbClr val="DA1F28">
                  <a:lumMod val="50000"/>
                </a:srgbClr>
              </a:solidFill>
              <a:prstDash val="solid"/>
            </a:ln>
            <a:effectLst/>
          </p:spPr>
          <p:txBody>
            <a:bodyPr rtlCol="0" anchor="ctr"/>
            <a:lstStyle/>
            <a:p>
              <a:pPr algn="ctr">
                <a:defRPr/>
              </a:pPr>
              <a:endParaRPr lang="en-US" kern="0">
                <a:solidFill>
                  <a:sysClr val="window" lastClr="FFFFFF"/>
                </a:solidFill>
                <a:latin typeface="Tw Cen MT"/>
              </a:endParaRPr>
            </a:p>
          </p:txBody>
        </p:sp>
        <p:sp>
          <p:nvSpPr>
            <p:cNvPr id="30" name="TextBox 29"/>
            <p:cNvSpPr txBox="1"/>
            <p:nvPr/>
          </p:nvSpPr>
          <p:spPr>
            <a:xfrm>
              <a:off x="1219204" y="4876799"/>
              <a:ext cx="5181601" cy="1317367"/>
            </a:xfrm>
            <a:prstGeom prst="rect">
              <a:avLst/>
            </a:prstGeom>
            <a:noFill/>
          </p:spPr>
          <p:txBody>
            <a:bodyPr wrap="square" rtlCol="0">
              <a:spAutoFit/>
            </a:bodyPr>
            <a:lstStyle/>
            <a:p>
              <a:pPr algn="ctr">
                <a:defRPr/>
              </a:pPr>
              <a:r>
                <a:rPr lang="en-US" sz="2800" kern="0" dirty="0" err="1">
                  <a:solidFill>
                    <a:sysClr val="window" lastClr="FFFFFF"/>
                  </a:solidFill>
                </a:rPr>
                <a:t>Subtree</a:t>
              </a:r>
              <a:r>
                <a:rPr lang="en-US" sz="2800" kern="0" dirty="0">
                  <a:solidFill>
                    <a:sysClr val="window" lastClr="FFFFFF"/>
                  </a:solidFill>
                </a:rPr>
                <a:t> size determined by length of subnet mask</a:t>
              </a:r>
            </a:p>
          </p:txBody>
        </p:sp>
      </p:grpSp>
      <p:sp>
        <p:nvSpPr>
          <p:cNvPr id="43" name="Rectangle 42"/>
          <p:cNvSpPr/>
          <p:nvPr/>
        </p:nvSpPr>
        <p:spPr>
          <a:xfrm>
            <a:off x="9223164" y="1025317"/>
            <a:ext cx="1316339" cy="602901"/>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Subnet</a:t>
            </a:r>
          </a:p>
        </p:txBody>
      </p:sp>
      <p:pic>
        <p:nvPicPr>
          <p:cNvPr id="44"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016" y="3550527"/>
            <a:ext cx="920750" cy="542925"/>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4256" y="3550527"/>
            <a:ext cx="920750" cy="542925"/>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2" descr="D:\Classes\CS 4700\assets\Rou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256" y="3550527"/>
            <a:ext cx="920750" cy="542925"/>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Box 46"/>
          <p:cNvSpPr txBox="1"/>
          <p:nvPr/>
        </p:nvSpPr>
        <p:spPr>
          <a:xfrm>
            <a:off x="8236766" y="2999197"/>
            <a:ext cx="962660" cy="1015663"/>
          </a:xfrm>
          <a:prstGeom prst="rect">
            <a:avLst/>
          </a:prstGeom>
          <a:noFill/>
        </p:spPr>
        <p:txBody>
          <a:bodyPr wrap="square" rtlCol="0">
            <a:spAutoFit/>
          </a:bodyPr>
          <a:lstStyle/>
          <a:p>
            <a:pPr algn="ctr"/>
            <a:r>
              <a:rPr lang="en-US" sz="6000" dirty="0"/>
              <a:t>…</a:t>
            </a:r>
          </a:p>
        </p:txBody>
      </p:sp>
      <p:cxnSp>
        <p:nvCxnSpPr>
          <p:cNvPr id="48" name="Straight Arrow Connector 47"/>
          <p:cNvCxnSpPr>
            <a:stCxn id="8" idx="2"/>
            <a:endCxn id="44" idx="0"/>
          </p:cNvCxnSpPr>
          <p:nvPr/>
        </p:nvCxnSpPr>
        <p:spPr>
          <a:xfrm flipH="1">
            <a:off x="6252391" y="2821470"/>
            <a:ext cx="1632212" cy="7290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2"/>
            <a:endCxn id="45" idx="0"/>
          </p:cNvCxnSpPr>
          <p:nvPr/>
        </p:nvCxnSpPr>
        <p:spPr>
          <a:xfrm flipH="1">
            <a:off x="7664631" y="2821470"/>
            <a:ext cx="219972" cy="7290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 idx="2"/>
            <a:endCxn id="46" idx="0"/>
          </p:cNvCxnSpPr>
          <p:nvPr/>
        </p:nvCxnSpPr>
        <p:spPr>
          <a:xfrm>
            <a:off x="7884603" y="2821470"/>
            <a:ext cx="1812028" cy="7290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2"/>
            <a:endCxn id="46" idx="0"/>
          </p:cNvCxnSpPr>
          <p:nvPr/>
        </p:nvCxnSpPr>
        <p:spPr>
          <a:xfrm>
            <a:off x="7884603" y="2821470"/>
            <a:ext cx="1812028" cy="729057"/>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Bent Arrow 64"/>
          <p:cNvSpPr/>
          <p:nvPr/>
        </p:nvSpPr>
        <p:spPr>
          <a:xfrm rot="10800000">
            <a:off x="10236513" y="1727213"/>
            <a:ext cx="1173441" cy="2542690"/>
          </a:xfrm>
          <a:prstGeom prst="bentArrow">
            <a:avLst>
              <a:gd name="adj1" fmla="val 41319"/>
              <a:gd name="adj2" fmla="val 37433"/>
              <a:gd name="adj3" fmla="val 3821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6" name="Group 65"/>
          <p:cNvGrpSpPr/>
          <p:nvPr/>
        </p:nvGrpSpPr>
        <p:grpSpPr>
          <a:xfrm>
            <a:off x="3621423" y="2330652"/>
            <a:ext cx="7129471" cy="1531092"/>
            <a:chOff x="414979" y="3333623"/>
            <a:chExt cx="8263530" cy="1523216"/>
          </a:xfrm>
        </p:grpSpPr>
        <p:sp>
          <p:nvSpPr>
            <p:cNvPr id="67" name="Rectangle 66"/>
            <p:cNvSpPr/>
            <p:nvPr/>
          </p:nvSpPr>
          <p:spPr>
            <a:xfrm>
              <a:off x="414979" y="3333623"/>
              <a:ext cx="8263530" cy="1523216"/>
            </a:xfrm>
            <a:prstGeom prst="rect">
              <a:avLst/>
            </a:prstGeom>
            <a:ln w="57150">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Content Placeholder 2"/>
            <p:cNvSpPr txBox="1">
              <a:spLocks/>
            </p:cNvSpPr>
            <p:nvPr/>
          </p:nvSpPr>
          <p:spPr>
            <a:xfrm>
              <a:off x="514376" y="3496212"/>
              <a:ext cx="8118848" cy="120830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a:buClr>
                  <a:schemeClr val="bg1"/>
                </a:buClr>
              </a:pPr>
              <a:r>
                <a:rPr lang="en-US" sz="3200" dirty="0">
                  <a:solidFill>
                    <a:schemeClr val="bg1"/>
                  </a:solidFill>
                </a:rPr>
                <a:t>Tree does not have a fixed depth</a:t>
              </a:r>
            </a:p>
            <a:p>
              <a:pPr>
                <a:buClr>
                  <a:schemeClr val="bg1"/>
                </a:buClr>
              </a:pPr>
              <a:r>
                <a:rPr lang="en-US" sz="3200" dirty="0">
                  <a:solidFill>
                    <a:schemeClr val="bg1"/>
                  </a:solidFill>
                </a:rPr>
                <a:t>Increasingly specific subnet masks</a:t>
              </a:r>
            </a:p>
          </p:txBody>
        </p:sp>
      </p:grpSp>
    </p:spTree>
    <p:extLst>
      <p:ext uri="{BB962C8B-B14F-4D97-AF65-F5344CB8AC3E}">
        <p14:creationId xmlns:p14="http://schemas.microsoft.com/office/powerpoint/2010/main" val="108067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50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right)">
                                      <p:cBhvr>
                                        <p:cTn id="25" dur="500"/>
                                        <p:tgtEl>
                                          <p:spTgt spid="6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anim calcmode="lin" valueType="num">
                                      <p:cBhvr>
                                        <p:cTn id="35" dur="500" fill="hold"/>
                                        <p:tgtEl>
                                          <p:spTgt spid="28"/>
                                        </p:tgtEl>
                                        <p:attrNameLst>
                                          <p:attrName>ppt_x</p:attrName>
                                        </p:attrNameLst>
                                      </p:cBhvr>
                                      <p:tavLst>
                                        <p:tav tm="0">
                                          <p:val>
                                            <p:strVal val="#ppt_x"/>
                                          </p:val>
                                        </p:tav>
                                        <p:tav tm="100000">
                                          <p:val>
                                            <p:strVal val="#ppt_x"/>
                                          </p:val>
                                        </p:tav>
                                      </p:tavLst>
                                    </p:anim>
                                    <p:anim calcmode="lin" valueType="num">
                                      <p:cBhvr>
                                        <p:cTn id="36" dur="500" fill="hold"/>
                                        <p:tgtEl>
                                          <p:spTgt spid="2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anim calcmode="lin" valueType="num">
                                      <p:cBhvr>
                                        <p:cTn id="40" dur="500" fill="hold"/>
                                        <p:tgtEl>
                                          <p:spTgt spid="27"/>
                                        </p:tgtEl>
                                        <p:attrNameLst>
                                          <p:attrName>ppt_x</p:attrName>
                                        </p:attrNameLst>
                                      </p:cBhvr>
                                      <p:tavLst>
                                        <p:tav tm="0">
                                          <p:val>
                                            <p:strVal val="#ppt_x"/>
                                          </p:val>
                                        </p:tav>
                                        <p:tav tm="100000">
                                          <p:val>
                                            <p:strVal val="#ppt_x"/>
                                          </p:val>
                                        </p:tav>
                                      </p:tavLst>
                                    </p:anim>
                                    <p:anim calcmode="lin" valueType="num">
                                      <p:cBhvr>
                                        <p:cTn id="41"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anim calcmode="lin" valueType="num">
                                      <p:cBhvr>
                                        <p:cTn id="47" dur="500" fill="hold"/>
                                        <p:tgtEl>
                                          <p:spTgt spid="66"/>
                                        </p:tgtEl>
                                        <p:attrNameLst>
                                          <p:attrName>ppt_x</p:attrName>
                                        </p:attrNameLst>
                                      </p:cBhvr>
                                      <p:tavLst>
                                        <p:tav tm="0">
                                          <p:val>
                                            <p:strVal val="#ppt_x"/>
                                          </p:val>
                                        </p:tav>
                                        <p:tav tm="100000">
                                          <p:val>
                                            <p:strVal val="#ppt_x"/>
                                          </p:val>
                                        </p:tav>
                                      </p:tavLst>
                                    </p:anim>
                                    <p:anim calcmode="lin" valueType="num">
                                      <p:cBhvr>
                                        <p:cTn id="48"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6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CB8E1E-EFB9-477A-93E3-363E61FFB951}"/>
              </a:ext>
            </a:extLst>
          </p:cNvPr>
          <p:cNvSpPr>
            <a:spLocks noGrp="1"/>
          </p:cNvSpPr>
          <p:nvPr>
            <p:ph type="title"/>
          </p:nvPr>
        </p:nvSpPr>
        <p:spPr>
          <a:xfrm>
            <a:off x="1044678" y="2024779"/>
            <a:ext cx="5542935" cy="1325563"/>
          </a:xfrm>
        </p:spPr>
        <p:txBody>
          <a:bodyPr/>
          <a:lstStyle/>
          <a:p>
            <a:r>
              <a:rPr lang="en-US" dirty="0"/>
              <a:t>Internet Layer</a:t>
            </a:r>
          </a:p>
        </p:txBody>
      </p:sp>
      <p:pic>
        <p:nvPicPr>
          <p:cNvPr id="4098" name="Picture 2" descr="See the source image">
            <a:extLst>
              <a:ext uri="{FF2B5EF4-FFF2-40B4-BE49-F238E27FC236}">
                <a16:creationId xmlns:a16="http://schemas.microsoft.com/office/drawing/2014/main" id="{868A2918-C219-4650-A5EE-525DFE80C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20"/>
          <a:stretch/>
        </p:blipFill>
        <p:spPr bwMode="auto">
          <a:xfrm>
            <a:off x="5747876" y="699293"/>
            <a:ext cx="6048375" cy="5083432"/>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E52AA170-9454-4A5B-A210-9A55320FEAAE}"/>
              </a:ext>
            </a:extLst>
          </p:cNvPr>
          <p:cNvSpPr/>
          <p:nvPr/>
        </p:nvSpPr>
        <p:spPr>
          <a:xfrm>
            <a:off x="5653549" y="4001729"/>
            <a:ext cx="6459793" cy="7920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ipse 3">
            <a:extLst>
              <a:ext uri="{FF2B5EF4-FFF2-40B4-BE49-F238E27FC236}">
                <a16:creationId xmlns:a16="http://schemas.microsoft.com/office/drawing/2014/main" id="{02FD7A0C-A7A9-4099-811F-EB6B58DEAB9B}"/>
              </a:ext>
            </a:extLst>
          </p:cNvPr>
          <p:cNvSpPr/>
          <p:nvPr/>
        </p:nvSpPr>
        <p:spPr>
          <a:xfrm>
            <a:off x="7678994" y="4319114"/>
            <a:ext cx="1061884" cy="570271"/>
          </a:xfrm>
          <a:prstGeom prst="ellipse">
            <a:avLst/>
          </a:prstGeom>
          <a:noFill/>
          <a:ln w="762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581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06B9FB-25D8-4826-A3C2-80857103D036}"/>
              </a:ext>
            </a:extLst>
          </p:cNvPr>
          <p:cNvSpPr>
            <a:spLocks noGrp="1"/>
          </p:cNvSpPr>
          <p:nvPr>
            <p:ph type="title"/>
          </p:nvPr>
        </p:nvSpPr>
        <p:spPr/>
        <p:txBody>
          <a:bodyPr/>
          <a:lstStyle/>
          <a:p>
            <a:r>
              <a:rPr lang="en-US" dirty="0"/>
              <a:t>Address Resolution Protocol (ARP)</a:t>
            </a:r>
          </a:p>
        </p:txBody>
      </p:sp>
      <p:graphicFrame>
        <p:nvGraphicFramePr>
          <p:cNvPr id="4" name="Object 3">
            <a:extLst>
              <a:ext uri="{FF2B5EF4-FFF2-40B4-BE49-F238E27FC236}">
                <a16:creationId xmlns:a16="http://schemas.microsoft.com/office/drawing/2014/main" id="{1C6B18EF-0993-4623-BF49-F5649EF61421}"/>
              </a:ext>
            </a:extLst>
          </p:cNvPr>
          <p:cNvGraphicFramePr>
            <a:graphicFrameLocks noChangeAspect="1"/>
          </p:cNvGraphicFramePr>
          <p:nvPr>
            <p:extLst>
              <p:ext uri="{D42A27DB-BD31-4B8C-83A1-F6EECF244321}">
                <p14:modId xmlns:p14="http://schemas.microsoft.com/office/powerpoint/2010/main" val="300594315"/>
              </p:ext>
            </p:extLst>
          </p:nvPr>
        </p:nvGraphicFramePr>
        <p:xfrm>
          <a:off x="3065207" y="1769806"/>
          <a:ext cx="7315200" cy="4114800"/>
        </p:xfrm>
        <a:graphic>
          <a:graphicData uri="http://schemas.openxmlformats.org/presentationml/2006/ole">
            <mc:AlternateContent xmlns:mc="http://schemas.openxmlformats.org/markup-compatibility/2006">
              <mc:Choice xmlns:v="urn:schemas-microsoft-com:vml" Requires="v">
                <p:oleObj name="Visio" r:id="rId2" imgW="7216445" imgH="4034942" progId="Visio.Drawing.6">
                  <p:embed/>
                </p:oleObj>
              </mc:Choice>
              <mc:Fallback>
                <p:oleObj name="Visio" r:id="rId2" imgW="7216445" imgH="4034942" progId="Visio.Drawing.6">
                  <p:embed/>
                  <p:pic>
                    <p:nvPicPr>
                      <p:cNvPr id="4" name="Object 3">
                        <a:extLst>
                          <a:ext uri="{FF2B5EF4-FFF2-40B4-BE49-F238E27FC236}">
                            <a16:creationId xmlns:a16="http://schemas.microsoft.com/office/drawing/2014/main" id="{1C6B18EF-0993-4623-BF49-F5649EF61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207" y="1769806"/>
                        <a:ext cx="7315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85321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06B9FB-25D8-4826-A3C2-80857103D036}"/>
              </a:ext>
            </a:extLst>
          </p:cNvPr>
          <p:cNvSpPr>
            <a:spLocks noGrp="1"/>
          </p:cNvSpPr>
          <p:nvPr>
            <p:ph type="title"/>
          </p:nvPr>
        </p:nvSpPr>
        <p:spPr>
          <a:xfrm>
            <a:off x="678426" y="365125"/>
            <a:ext cx="11041626" cy="1325563"/>
          </a:xfrm>
        </p:spPr>
        <p:txBody>
          <a:bodyPr/>
          <a:lstStyle/>
          <a:p>
            <a:r>
              <a:rPr lang="en-US" dirty="0"/>
              <a:t>(Reverse) Address Resolution Protocol (RARP/ARP)</a:t>
            </a:r>
          </a:p>
        </p:txBody>
      </p:sp>
      <p:sp>
        <p:nvSpPr>
          <p:cNvPr id="6" name="Espaço Reservado para Conteúdo 5">
            <a:extLst>
              <a:ext uri="{FF2B5EF4-FFF2-40B4-BE49-F238E27FC236}">
                <a16:creationId xmlns:a16="http://schemas.microsoft.com/office/drawing/2014/main" id="{0FF6AA5A-03B4-4E24-A813-99E06194C803}"/>
              </a:ext>
            </a:extLst>
          </p:cNvPr>
          <p:cNvSpPr>
            <a:spLocks noGrp="1"/>
          </p:cNvSpPr>
          <p:nvPr>
            <p:ph idx="1"/>
          </p:nvPr>
        </p:nvSpPr>
        <p:spPr/>
        <p:txBody>
          <a:bodyPr/>
          <a:lstStyle/>
          <a:p>
            <a:r>
              <a:rPr lang="en-US" dirty="0"/>
              <a:t>The ARP and RARP protocols perform the translation between IP addresses and MAC layer addresses</a:t>
            </a:r>
          </a:p>
          <a:p>
            <a:pPr lvl="1"/>
            <a:r>
              <a:rPr lang="en-US" dirty="0"/>
              <a:t>The Internet is based on IP addresses </a:t>
            </a:r>
          </a:p>
          <a:p>
            <a:pPr lvl="1"/>
            <a:r>
              <a:rPr lang="en-US" dirty="0"/>
              <a:t>Data link protocols (Ethernet, FDDI, ATM) may have different (MAC) addresses</a:t>
            </a:r>
          </a:p>
          <a:p>
            <a:endParaRPr lang="en-US" dirty="0"/>
          </a:p>
        </p:txBody>
      </p:sp>
      <p:graphicFrame>
        <p:nvGraphicFramePr>
          <p:cNvPr id="7" name="Object 6">
            <a:extLst>
              <a:ext uri="{FF2B5EF4-FFF2-40B4-BE49-F238E27FC236}">
                <a16:creationId xmlns:a16="http://schemas.microsoft.com/office/drawing/2014/main" id="{372984FC-D4D2-4391-A0A5-51EA64C0C1F9}"/>
              </a:ext>
            </a:extLst>
          </p:cNvPr>
          <p:cNvGraphicFramePr>
            <a:graphicFrameLocks noChangeAspect="1"/>
          </p:cNvGraphicFramePr>
          <p:nvPr>
            <p:extLst>
              <p:ext uri="{D42A27DB-BD31-4B8C-83A1-F6EECF244321}">
                <p14:modId xmlns:p14="http://schemas.microsoft.com/office/powerpoint/2010/main" val="3570715070"/>
              </p:ext>
            </p:extLst>
          </p:nvPr>
        </p:nvGraphicFramePr>
        <p:xfrm>
          <a:off x="2349910" y="3731405"/>
          <a:ext cx="7000875" cy="1651000"/>
        </p:xfrm>
        <a:graphic>
          <a:graphicData uri="http://schemas.openxmlformats.org/presentationml/2006/ole">
            <mc:AlternateContent xmlns:mc="http://schemas.openxmlformats.org/markup-compatibility/2006">
              <mc:Choice xmlns:v="urn:schemas-microsoft-com:vml" Requires="v">
                <p:oleObj name="VISIO" r:id="rId2" imgW="6939360" imgH="1427400" progId="Visio.Drawing.4">
                  <p:embed/>
                </p:oleObj>
              </mc:Choice>
              <mc:Fallback>
                <p:oleObj name="VISIO" r:id="rId2" imgW="6939360" imgH="1427400" progId="Visio.Drawing.4">
                  <p:embed/>
                  <p:pic>
                    <p:nvPicPr>
                      <p:cNvPr id="7" name="Object 6">
                        <a:extLst>
                          <a:ext uri="{FF2B5EF4-FFF2-40B4-BE49-F238E27FC236}">
                            <a16:creationId xmlns:a16="http://schemas.microsoft.com/office/drawing/2014/main" id="{372984FC-D4D2-4391-A0A5-51EA64C0C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910" y="3731405"/>
                        <a:ext cx="7000875" cy="16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42987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7B9676-1E7C-40EF-8A89-67C140239A53}"/>
              </a:ext>
            </a:extLst>
          </p:cNvPr>
          <p:cNvSpPr>
            <a:spLocks noGrp="1"/>
          </p:cNvSpPr>
          <p:nvPr>
            <p:ph type="title"/>
          </p:nvPr>
        </p:nvSpPr>
        <p:spPr>
          <a:xfrm>
            <a:off x="395748" y="109487"/>
            <a:ext cx="10515600" cy="1325563"/>
          </a:xfrm>
        </p:spPr>
        <p:txBody>
          <a:bodyPr/>
          <a:lstStyle/>
          <a:p>
            <a:r>
              <a:rPr lang="en-US" dirty="0"/>
              <a:t>How an address is translated?</a:t>
            </a:r>
          </a:p>
        </p:txBody>
      </p:sp>
      <p:graphicFrame>
        <p:nvGraphicFramePr>
          <p:cNvPr id="4" name="Object 3">
            <a:extLst>
              <a:ext uri="{FF2B5EF4-FFF2-40B4-BE49-F238E27FC236}">
                <a16:creationId xmlns:a16="http://schemas.microsoft.com/office/drawing/2014/main" id="{4A21D37D-7A52-4D56-8C33-11C6367F2740}"/>
              </a:ext>
            </a:extLst>
          </p:cNvPr>
          <p:cNvGraphicFramePr>
            <a:graphicFrameLocks noChangeAspect="1"/>
          </p:cNvGraphicFramePr>
          <p:nvPr>
            <p:extLst>
              <p:ext uri="{D42A27DB-BD31-4B8C-83A1-F6EECF244321}">
                <p14:modId xmlns:p14="http://schemas.microsoft.com/office/powerpoint/2010/main" val="1643321718"/>
              </p:ext>
            </p:extLst>
          </p:nvPr>
        </p:nvGraphicFramePr>
        <p:xfrm>
          <a:off x="1737135" y="1263036"/>
          <a:ext cx="8556625" cy="4683125"/>
        </p:xfrm>
        <a:graphic>
          <a:graphicData uri="http://schemas.openxmlformats.org/presentationml/2006/ole">
            <mc:AlternateContent xmlns:mc="http://schemas.openxmlformats.org/markup-compatibility/2006">
              <mc:Choice xmlns:v="urn:schemas-microsoft-com:vml" Requires="v">
                <p:oleObj name="Visio" r:id="rId2" imgW="8428025" imgH="4489399" progId="Visio.Drawing.6">
                  <p:embed/>
                </p:oleObj>
              </mc:Choice>
              <mc:Fallback>
                <p:oleObj name="Visio" r:id="rId2" imgW="8428025" imgH="4489399" progId="Visio.Drawing.6">
                  <p:embed/>
                  <p:pic>
                    <p:nvPicPr>
                      <p:cNvPr id="4" name="Object 3">
                        <a:extLst>
                          <a:ext uri="{FF2B5EF4-FFF2-40B4-BE49-F238E27FC236}">
                            <a16:creationId xmlns:a16="http://schemas.microsoft.com/office/drawing/2014/main" id="{4A21D37D-7A52-4D56-8C33-11C6367F2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135" y="1263036"/>
                        <a:ext cx="8556625" cy="468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26682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C20F17D2-24E3-4708-BEA3-60AFFCD4AB5E}"/>
              </a:ext>
            </a:extLst>
          </p:cNvPr>
          <p:cNvPicPr>
            <a:picLocks noChangeAspect="1"/>
          </p:cNvPicPr>
          <p:nvPr/>
        </p:nvPicPr>
        <p:blipFill rotWithShape="1">
          <a:blip r:embed="rId2"/>
          <a:srcRect l="-1632" r="6194"/>
          <a:stretch/>
        </p:blipFill>
        <p:spPr>
          <a:xfrm>
            <a:off x="5456904" y="0"/>
            <a:ext cx="6535994" cy="5934075"/>
          </a:xfrm>
          <a:prstGeom prst="rect">
            <a:avLst/>
          </a:prstGeom>
        </p:spPr>
      </p:pic>
      <p:sp>
        <p:nvSpPr>
          <p:cNvPr id="2" name="Título 1">
            <a:extLst>
              <a:ext uri="{FF2B5EF4-FFF2-40B4-BE49-F238E27FC236}">
                <a16:creationId xmlns:a16="http://schemas.microsoft.com/office/drawing/2014/main" id="{0F0E5A63-5282-4BAE-9AA3-5BEC4B632CAA}"/>
              </a:ext>
            </a:extLst>
          </p:cNvPr>
          <p:cNvSpPr>
            <a:spLocks noGrp="1"/>
          </p:cNvSpPr>
          <p:nvPr>
            <p:ph type="title"/>
          </p:nvPr>
        </p:nvSpPr>
        <p:spPr>
          <a:xfrm>
            <a:off x="199103" y="118858"/>
            <a:ext cx="5480337" cy="1325563"/>
          </a:xfrm>
        </p:spPr>
        <p:txBody>
          <a:bodyPr/>
          <a:lstStyle/>
          <a:p>
            <a:r>
              <a:rPr lang="en-US" dirty="0"/>
              <a:t>Binary to Decimal Conversion</a:t>
            </a:r>
          </a:p>
        </p:txBody>
      </p:sp>
      <p:pic>
        <p:nvPicPr>
          <p:cNvPr id="9" name="Imagem 8">
            <a:extLst>
              <a:ext uri="{FF2B5EF4-FFF2-40B4-BE49-F238E27FC236}">
                <a16:creationId xmlns:a16="http://schemas.microsoft.com/office/drawing/2014/main" id="{1565BF06-6F8A-4687-B11B-C04AC832F6C0}"/>
              </a:ext>
            </a:extLst>
          </p:cNvPr>
          <p:cNvPicPr>
            <a:picLocks noChangeAspect="1"/>
          </p:cNvPicPr>
          <p:nvPr/>
        </p:nvPicPr>
        <p:blipFill>
          <a:blip r:embed="rId3"/>
          <a:stretch>
            <a:fillRect/>
          </a:stretch>
        </p:blipFill>
        <p:spPr>
          <a:xfrm>
            <a:off x="199103" y="1882474"/>
            <a:ext cx="5729999" cy="2878546"/>
          </a:xfrm>
          <a:prstGeom prst="rect">
            <a:avLst/>
          </a:prstGeom>
        </p:spPr>
      </p:pic>
    </p:spTree>
    <p:extLst>
      <p:ext uri="{BB962C8B-B14F-4D97-AF65-F5344CB8AC3E}">
        <p14:creationId xmlns:p14="http://schemas.microsoft.com/office/powerpoint/2010/main" val="3972885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arp request">
            <a:extLst>
              <a:ext uri="{FF2B5EF4-FFF2-40B4-BE49-F238E27FC236}">
                <a16:creationId xmlns:a16="http://schemas.microsoft.com/office/drawing/2014/main" id="{C0E32C96-B29F-4399-9748-DF2B532CF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9" y="-145600"/>
            <a:ext cx="8177673" cy="602037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C7B9676-1E7C-40EF-8A89-67C140239A53}"/>
              </a:ext>
            </a:extLst>
          </p:cNvPr>
          <p:cNvSpPr>
            <a:spLocks noGrp="1"/>
          </p:cNvSpPr>
          <p:nvPr>
            <p:ph type="title"/>
          </p:nvPr>
        </p:nvSpPr>
        <p:spPr>
          <a:xfrm>
            <a:off x="248264" y="2280417"/>
            <a:ext cx="3822291" cy="1325563"/>
          </a:xfrm>
        </p:spPr>
        <p:txBody>
          <a:bodyPr/>
          <a:lstStyle/>
          <a:p>
            <a:r>
              <a:rPr lang="en-US" dirty="0"/>
              <a:t>How does ARP work?</a:t>
            </a:r>
          </a:p>
        </p:txBody>
      </p:sp>
    </p:spTree>
    <p:extLst>
      <p:ext uri="{BB962C8B-B14F-4D97-AF65-F5344CB8AC3E}">
        <p14:creationId xmlns:p14="http://schemas.microsoft.com/office/powerpoint/2010/main" val="1221289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A23786-6DE9-45D1-8C2B-774104AE1294}"/>
              </a:ext>
            </a:extLst>
          </p:cNvPr>
          <p:cNvSpPr>
            <a:spLocks noGrp="1"/>
          </p:cNvSpPr>
          <p:nvPr>
            <p:ph type="title"/>
          </p:nvPr>
        </p:nvSpPr>
        <p:spPr/>
        <p:txBody>
          <a:bodyPr/>
          <a:lstStyle/>
          <a:p>
            <a:r>
              <a:rPr lang="en-US" dirty="0"/>
              <a:t>ARP Package</a:t>
            </a:r>
          </a:p>
        </p:txBody>
      </p:sp>
      <p:pic>
        <p:nvPicPr>
          <p:cNvPr id="5122" name="Picture 2">
            <a:extLst>
              <a:ext uri="{FF2B5EF4-FFF2-40B4-BE49-F238E27FC236}">
                <a16:creationId xmlns:a16="http://schemas.microsoft.com/office/drawing/2014/main" id="{65255E5B-4824-4FB1-AC3B-7F8D6E69F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45" y="1773272"/>
            <a:ext cx="11493910" cy="274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638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A23786-6DE9-45D1-8C2B-774104AE1294}"/>
              </a:ext>
            </a:extLst>
          </p:cNvPr>
          <p:cNvSpPr>
            <a:spLocks noGrp="1"/>
          </p:cNvSpPr>
          <p:nvPr>
            <p:ph type="title"/>
          </p:nvPr>
        </p:nvSpPr>
        <p:spPr>
          <a:xfrm>
            <a:off x="317090" y="335168"/>
            <a:ext cx="10515600" cy="1325563"/>
          </a:xfrm>
        </p:spPr>
        <p:txBody>
          <a:bodyPr/>
          <a:lstStyle/>
          <a:p>
            <a:r>
              <a:rPr lang="en-US" dirty="0"/>
              <a:t>ARP Package</a:t>
            </a:r>
          </a:p>
        </p:txBody>
      </p:sp>
      <p:pic>
        <p:nvPicPr>
          <p:cNvPr id="6146" name="Picture 2">
            <a:extLst>
              <a:ext uri="{FF2B5EF4-FFF2-40B4-BE49-F238E27FC236}">
                <a16:creationId xmlns:a16="http://schemas.microsoft.com/office/drawing/2014/main" id="{45A37F6E-9D84-40A5-AF68-7D930D561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787" y="247138"/>
            <a:ext cx="8023123" cy="5308607"/>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6769611B-77FE-4DB4-A1FC-DE2A66A3B5EC}"/>
              </a:ext>
            </a:extLst>
          </p:cNvPr>
          <p:cNvSpPr/>
          <p:nvPr/>
        </p:nvSpPr>
        <p:spPr>
          <a:xfrm>
            <a:off x="3480619" y="1927123"/>
            <a:ext cx="8711381" cy="379525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113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4A5DB8C-EA00-4EF8-AC19-0E3387C16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675" y="0"/>
            <a:ext cx="7397701" cy="586494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AD9F511-A7ED-4A09-ACC2-12ED27CD129E}"/>
              </a:ext>
            </a:extLst>
          </p:cNvPr>
          <p:cNvSpPr>
            <a:spLocks noGrp="1"/>
          </p:cNvSpPr>
          <p:nvPr>
            <p:ph type="title"/>
          </p:nvPr>
        </p:nvSpPr>
        <p:spPr>
          <a:xfrm>
            <a:off x="838200" y="3497826"/>
            <a:ext cx="10515600" cy="1325563"/>
          </a:xfrm>
        </p:spPr>
        <p:txBody>
          <a:bodyPr/>
          <a:lstStyle/>
          <a:p>
            <a:r>
              <a:rPr lang="en-US" dirty="0"/>
              <a:t>ARP Example</a:t>
            </a:r>
          </a:p>
        </p:txBody>
      </p:sp>
      <p:sp>
        <p:nvSpPr>
          <p:cNvPr id="6" name="CaixaDeTexto 5">
            <a:extLst>
              <a:ext uri="{FF2B5EF4-FFF2-40B4-BE49-F238E27FC236}">
                <a16:creationId xmlns:a16="http://schemas.microsoft.com/office/drawing/2014/main" id="{19B8BFB5-F953-478F-9C6A-9B27E047B6AB}"/>
              </a:ext>
            </a:extLst>
          </p:cNvPr>
          <p:cNvSpPr txBox="1"/>
          <p:nvPr/>
        </p:nvSpPr>
        <p:spPr>
          <a:xfrm>
            <a:off x="483624" y="356232"/>
            <a:ext cx="3018504" cy="923330"/>
          </a:xfrm>
          <a:prstGeom prst="rect">
            <a:avLst/>
          </a:prstGeom>
          <a:noFill/>
        </p:spPr>
        <p:txBody>
          <a:bodyPr wrap="square">
            <a:spAutoFit/>
          </a:bodyPr>
          <a:lstStyle/>
          <a:p>
            <a:r>
              <a:rPr lang="en-US" i="1" dirty="0">
                <a:solidFill>
                  <a:srgbClr val="FF0000"/>
                </a:solidFill>
              </a:rPr>
              <a:t>PS: CRC, Preamble and SFD are part of the Ethernet frame.</a:t>
            </a:r>
          </a:p>
        </p:txBody>
      </p:sp>
    </p:spTree>
    <p:extLst>
      <p:ext uri="{BB962C8B-B14F-4D97-AF65-F5344CB8AC3E}">
        <p14:creationId xmlns:p14="http://schemas.microsoft.com/office/powerpoint/2010/main" val="12520974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CB8E1E-EFB9-477A-93E3-363E61FFB951}"/>
              </a:ext>
            </a:extLst>
          </p:cNvPr>
          <p:cNvSpPr>
            <a:spLocks noGrp="1"/>
          </p:cNvSpPr>
          <p:nvPr>
            <p:ph type="title"/>
          </p:nvPr>
        </p:nvSpPr>
        <p:spPr>
          <a:xfrm>
            <a:off x="1044678" y="2024779"/>
            <a:ext cx="5542935" cy="1325563"/>
          </a:xfrm>
        </p:spPr>
        <p:txBody>
          <a:bodyPr/>
          <a:lstStyle/>
          <a:p>
            <a:r>
              <a:rPr lang="en-US" dirty="0"/>
              <a:t>Internet Layer</a:t>
            </a:r>
          </a:p>
        </p:txBody>
      </p:sp>
      <p:pic>
        <p:nvPicPr>
          <p:cNvPr id="4098" name="Picture 2" descr="See the source image">
            <a:extLst>
              <a:ext uri="{FF2B5EF4-FFF2-40B4-BE49-F238E27FC236}">
                <a16:creationId xmlns:a16="http://schemas.microsoft.com/office/drawing/2014/main" id="{868A2918-C219-4650-A5EE-525DFE80C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20"/>
          <a:stretch/>
        </p:blipFill>
        <p:spPr bwMode="auto">
          <a:xfrm>
            <a:off x="5747876" y="699293"/>
            <a:ext cx="6048375" cy="5083432"/>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E52AA170-9454-4A5B-A210-9A55320FEAAE}"/>
              </a:ext>
            </a:extLst>
          </p:cNvPr>
          <p:cNvSpPr/>
          <p:nvPr/>
        </p:nvSpPr>
        <p:spPr>
          <a:xfrm>
            <a:off x="5653549" y="4001729"/>
            <a:ext cx="6459793" cy="7920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207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8519D3-7671-4BBE-B439-FA1EA9C1555F}"/>
              </a:ext>
            </a:extLst>
          </p:cNvPr>
          <p:cNvSpPr>
            <a:spLocks noGrp="1"/>
          </p:cNvSpPr>
          <p:nvPr>
            <p:ph type="title"/>
          </p:nvPr>
        </p:nvSpPr>
        <p:spPr>
          <a:xfrm>
            <a:off x="619432" y="184559"/>
            <a:ext cx="10515600" cy="1325563"/>
          </a:xfrm>
        </p:spPr>
        <p:txBody>
          <a:bodyPr/>
          <a:lstStyle/>
          <a:p>
            <a:r>
              <a:rPr lang="en-US" dirty="0"/>
              <a:t>Internet Control Message Protocol (ICMP) </a:t>
            </a:r>
          </a:p>
        </p:txBody>
      </p:sp>
      <p:sp>
        <p:nvSpPr>
          <p:cNvPr id="3" name="Espaço Reservado para Conteúdo 2">
            <a:extLst>
              <a:ext uri="{FF2B5EF4-FFF2-40B4-BE49-F238E27FC236}">
                <a16:creationId xmlns:a16="http://schemas.microsoft.com/office/drawing/2014/main" id="{1131B0C0-AD0E-4AD2-9850-6B7C1E704985}"/>
              </a:ext>
            </a:extLst>
          </p:cNvPr>
          <p:cNvSpPr>
            <a:spLocks noGrp="1"/>
          </p:cNvSpPr>
          <p:nvPr>
            <p:ph idx="1"/>
          </p:nvPr>
        </p:nvSpPr>
        <p:spPr>
          <a:xfrm>
            <a:off x="838200" y="1616197"/>
            <a:ext cx="10515600" cy="3625606"/>
          </a:xfrm>
        </p:spPr>
        <p:txBody>
          <a:bodyPr/>
          <a:lstStyle/>
          <a:p>
            <a:pPr>
              <a:lnSpc>
                <a:spcPct val="100000"/>
              </a:lnSpc>
            </a:pPr>
            <a:r>
              <a:rPr lang="en-US" dirty="0"/>
              <a:t>The Internet Control Message Protocol (ICMP) is a helper protocol that supports IP with facility for </a:t>
            </a:r>
          </a:p>
          <a:p>
            <a:pPr lvl="1">
              <a:lnSpc>
                <a:spcPct val="100000"/>
              </a:lnSpc>
            </a:pPr>
            <a:r>
              <a:rPr lang="en-US" dirty="0"/>
              <a:t>Error reporting</a:t>
            </a:r>
          </a:p>
          <a:p>
            <a:pPr lvl="1">
              <a:lnSpc>
                <a:spcPct val="100000"/>
              </a:lnSpc>
            </a:pPr>
            <a:r>
              <a:rPr lang="en-US" dirty="0"/>
              <a:t>Simple queries</a:t>
            </a:r>
          </a:p>
          <a:p>
            <a:pPr>
              <a:lnSpc>
                <a:spcPct val="100000"/>
              </a:lnSpc>
            </a:pPr>
            <a:r>
              <a:rPr lang="en-US" dirty="0"/>
              <a:t>ICMP messages are encapsulated as IP datagrams:</a:t>
            </a:r>
          </a:p>
        </p:txBody>
      </p:sp>
      <p:graphicFrame>
        <p:nvGraphicFramePr>
          <p:cNvPr id="4" name="Object 5">
            <a:extLst>
              <a:ext uri="{FF2B5EF4-FFF2-40B4-BE49-F238E27FC236}">
                <a16:creationId xmlns:a16="http://schemas.microsoft.com/office/drawing/2014/main" id="{DF104E5F-D4CF-4A70-8077-58375F82E58C}"/>
              </a:ext>
            </a:extLst>
          </p:cNvPr>
          <p:cNvGraphicFramePr>
            <a:graphicFrameLocks noChangeAspect="1"/>
          </p:cNvGraphicFramePr>
          <p:nvPr>
            <p:extLst>
              <p:ext uri="{D42A27DB-BD31-4B8C-83A1-F6EECF244321}">
                <p14:modId xmlns:p14="http://schemas.microsoft.com/office/powerpoint/2010/main" val="110537594"/>
              </p:ext>
            </p:extLst>
          </p:nvPr>
        </p:nvGraphicFramePr>
        <p:xfrm>
          <a:off x="1533832" y="4355690"/>
          <a:ext cx="8686800" cy="992188"/>
        </p:xfrm>
        <a:graphic>
          <a:graphicData uri="http://schemas.openxmlformats.org/presentationml/2006/ole">
            <mc:AlternateContent xmlns:mc="http://schemas.openxmlformats.org/markup-compatibility/2006">
              <mc:Choice xmlns:v="urn:schemas-microsoft-com:vml" Requires="v">
                <p:oleObj name="Visio" r:id="rId2" imgW="5602224" imgH="639166" progId="Visio.Drawing.6">
                  <p:embed/>
                </p:oleObj>
              </mc:Choice>
              <mc:Fallback>
                <p:oleObj name="Visio" r:id="rId2" imgW="5602224" imgH="639166" progId="Visio.Drawing.6">
                  <p:embed/>
                  <p:pic>
                    <p:nvPicPr>
                      <p:cNvPr id="4" name="Object 5">
                        <a:extLst>
                          <a:ext uri="{FF2B5EF4-FFF2-40B4-BE49-F238E27FC236}">
                            <a16:creationId xmlns:a16="http://schemas.microsoft.com/office/drawing/2014/main" id="{DF104E5F-D4CF-4A70-8077-58375F82E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832" y="4355690"/>
                        <a:ext cx="8686800"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5402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Número de Slide 4">
            <a:extLst>
              <a:ext uri="{FF2B5EF4-FFF2-40B4-BE49-F238E27FC236}">
                <a16:creationId xmlns:a16="http://schemas.microsoft.com/office/drawing/2014/main" id="{DCDB4A8A-6FFD-465F-9E17-DFC2E3B56E66}"/>
              </a:ext>
            </a:extLst>
          </p:cNvPr>
          <p:cNvSpPr>
            <a:spLocks noGrp="1"/>
          </p:cNvSpPr>
          <p:nvPr>
            <p:ph type="sldNum" sz="quarter" idx="11"/>
          </p:nvPr>
        </p:nvSpPr>
        <p:spPr bwMode="auto">
          <a:xfrm>
            <a:off x="7086600" y="64770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7" rIns="91433" bIns="45717"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2C3F9F16-18D0-43A7-B9A5-E7C76AB57FAF}" type="slidenum">
              <a:rPr lang="en-US" altLang="en-US" smtClean="0"/>
              <a:pPr/>
              <a:t>66</a:t>
            </a:fld>
            <a:endParaRPr lang="en-US" altLang="en-US"/>
          </a:p>
        </p:txBody>
      </p:sp>
      <p:sp>
        <p:nvSpPr>
          <p:cNvPr id="157698" name="Rectangle 2">
            <a:extLst>
              <a:ext uri="{FF2B5EF4-FFF2-40B4-BE49-F238E27FC236}">
                <a16:creationId xmlns:a16="http://schemas.microsoft.com/office/drawing/2014/main" id="{7782D4F6-33C5-4DF7-8540-15C632F7443D}"/>
              </a:ext>
            </a:extLst>
          </p:cNvPr>
          <p:cNvSpPr>
            <a:spLocks noGrp="1" noChangeArrowheads="1"/>
          </p:cNvSpPr>
          <p:nvPr>
            <p:ph type="title"/>
          </p:nvPr>
        </p:nvSpPr>
        <p:spPr>
          <a:xfrm>
            <a:off x="159774" y="-15326"/>
            <a:ext cx="10515600" cy="1325563"/>
          </a:xfrm>
        </p:spPr>
        <p:txBody>
          <a:bodyPr/>
          <a:lstStyle/>
          <a:p>
            <a:r>
              <a:rPr lang="en-US" altLang="en-US" dirty="0"/>
              <a:t>ICMP message format</a:t>
            </a:r>
          </a:p>
        </p:txBody>
      </p:sp>
      <p:sp>
        <p:nvSpPr>
          <p:cNvPr id="157699" name="Rectangle 3">
            <a:extLst>
              <a:ext uri="{FF2B5EF4-FFF2-40B4-BE49-F238E27FC236}">
                <a16:creationId xmlns:a16="http://schemas.microsoft.com/office/drawing/2014/main" id="{EB209A65-B8D3-4D1E-8CA5-C21DAB145F3A}"/>
              </a:ext>
            </a:extLst>
          </p:cNvPr>
          <p:cNvSpPr>
            <a:spLocks noGrp="1" noChangeArrowheads="1"/>
          </p:cNvSpPr>
          <p:nvPr>
            <p:ph type="body" idx="1"/>
          </p:nvPr>
        </p:nvSpPr>
        <p:spPr/>
        <p:txBody>
          <a:bodyPr/>
          <a:lstStyle/>
          <a:p>
            <a:pPr>
              <a:buNone/>
              <a:tabLst>
                <a:tab pos="2063750" algn="l"/>
                <a:tab pos="3651250" algn="l"/>
                <a:tab pos="5661025" algn="l"/>
              </a:tabLst>
            </a:pPr>
            <a:r>
              <a:rPr lang="en-US" altLang="en-US" dirty="0">
                <a:solidFill>
                  <a:srgbClr val="0000FF"/>
                </a:solidFill>
              </a:rPr>
              <a:t> 	</a:t>
            </a:r>
          </a:p>
        </p:txBody>
      </p:sp>
      <p:sp>
        <p:nvSpPr>
          <p:cNvPr id="157702" name="Rectangle 6">
            <a:extLst>
              <a:ext uri="{FF2B5EF4-FFF2-40B4-BE49-F238E27FC236}">
                <a16:creationId xmlns:a16="http://schemas.microsoft.com/office/drawing/2014/main" id="{6BF198CC-B024-435A-B153-D65EB5D9087E}"/>
              </a:ext>
            </a:extLst>
          </p:cNvPr>
          <p:cNvSpPr>
            <a:spLocks noChangeArrowheads="1"/>
          </p:cNvSpPr>
          <p:nvPr/>
        </p:nvSpPr>
        <p:spPr bwMode="auto">
          <a:xfrm>
            <a:off x="1524001" y="26442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57701" name="Object 5">
            <a:extLst>
              <a:ext uri="{FF2B5EF4-FFF2-40B4-BE49-F238E27FC236}">
                <a16:creationId xmlns:a16="http://schemas.microsoft.com/office/drawing/2014/main" id="{EF838EB5-7F4C-4A60-AA5F-9A83F91A2A91}"/>
              </a:ext>
            </a:extLst>
          </p:cNvPr>
          <p:cNvGraphicFramePr>
            <a:graphicFrameLocks noChangeAspect="1"/>
          </p:cNvGraphicFramePr>
          <p:nvPr>
            <p:extLst>
              <p:ext uri="{D42A27DB-BD31-4B8C-83A1-F6EECF244321}">
                <p14:modId xmlns:p14="http://schemas.microsoft.com/office/powerpoint/2010/main" val="294096217"/>
              </p:ext>
            </p:extLst>
          </p:nvPr>
        </p:nvGraphicFramePr>
        <p:xfrm>
          <a:off x="1120877" y="891381"/>
          <a:ext cx="9677400" cy="2135188"/>
        </p:xfrm>
        <a:graphic>
          <a:graphicData uri="http://schemas.openxmlformats.org/presentationml/2006/ole">
            <mc:AlternateContent xmlns:mc="http://schemas.openxmlformats.org/markup-compatibility/2006">
              <mc:Choice xmlns:v="urn:schemas-microsoft-com:vml" Requires="v">
                <p:oleObj name="Visio" r:id="rId2" imgW="7738872" imgH="1716024" progId="Visio.Drawing.6">
                  <p:embed/>
                </p:oleObj>
              </mc:Choice>
              <mc:Fallback>
                <p:oleObj name="Visio" r:id="rId2" imgW="7738872" imgH="1716024" progId="Visio.Drawing.6">
                  <p:embed/>
                  <p:pic>
                    <p:nvPicPr>
                      <p:cNvPr id="157701" name="Object 5">
                        <a:extLst>
                          <a:ext uri="{FF2B5EF4-FFF2-40B4-BE49-F238E27FC236}">
                            <a16:creationId xmlns:a16="http://schemas.microsoft.com/office/drawing/2014/main" id="{EF838EB5-7F4C-4A60-AA5F-9A83F91A2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877" y="891381"/>
                        <a:ext cx="9677400" cy="2135188"/>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sp>
        <p:nvSpPr>
          <p:cNvPr id="157703" name="Rectangle 7">
            <a:extLst>
              <a:ext uri="{FF2B5EF4-FFF2-40B4-BE49-F238E27FC236}">
                <a16:creationId xmlns:a16="http://schemas.microsoft.com/office/drawing/2014/main" id="{54796D82-2AF7-4AA8-9044-FC33716E9BF3}"/>
              </a:ext>
            </a:extLst>
          </p:cNvPr>
          <p:cNvSpPr>
            <a:spLocks noChangeArrowheads="1"/>
          </p:cNvSpPr>
          <p:nvPr/>
        </p:nvSpPr>
        <p:spPr bwMode="auto">
          <a:xfrm>
            <a:off x="1978742" y="3071019"/>
            <a:ext cx="8610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lstStyle>
            <a:lvl1pPr marL="342900" indent="-342900">
              <a:spcBef>
                <a:spcPct val="20000"/>
              </a:spcBef>
              <a:buChar char="•"/>
              <a:tabLst>
                <a:tab pos="5661025" algn="l"/>
              </a:tabLst>
              <a:defRPr sz="2000">
                <a:solidFill>
                  <a:schemeClr val="tx1"/>
                </a:solidFill>
                <a:latin typeface="Arial" panose="020B0604020202020204" pitchFamily="34" charset="0"/>
              </a:defRPr>
            </a:lvl1pPr>
            <a:lvl2pPr marL="742950" indent="-285750">
              <a:spcBef>
                <a:spcPct val="20000"/>
              </a:spcBef>
              <a:buChar char="–"/>
              <a:tabLst>
                <a:tab pos="5661025" algn="l"/>
              </a:tabLst>
              <a:defRPr sz="2000">
                <a:solidFill>
                  <a:schemeClr val="tx1"/>
                </a:solidFill>
                <a:latin typeface="Arial" panose="020B0604020202020204" pitchFamily="34" charset="0"/>
              </a:defRPr>
            </a:lvl2pPr>
            <a:lvl3pPr marL="1085850" indent="-228600">
              <a:spcBef>
                <a:spcPct val="20000"/>
              </a:spcBef>
              <a:buChar char="•"/>
              <a:tabLst>
                <a:tab pos="5661025" algn="l"/>
              </a:tabLst>
              <a:defRPr sz="2000">
                <a:solidFill>
                  <a:schemeClr val="tx1"/>
                </a:solidFill>
                <a:latin typeface="Arial" panose="020B0604020202020204" pitchFamily="34" charset="0"/>
              </a:defRPr>
            </a:lvl3pPr>
            <a:lvl4pPr marL="1428750" indent="-228600">
              <a:spcBef>
                <a:spcPct val="20000"/>
              </a:spcBef>
              <a:buChar char="–"/>
              <a:tabLst>
                <a:tab pos="5661025" algn="l"/>
              </a:tabLst>
              <a:defRPr>
                <a:solidFill>
                  <a:schemeClr val="tx1"/>
                </a:solidFill>
                <a:latin typeface="Arial" panose="020B0604020202020204" pitchFamily="34" charset="0"/>
              </a:defRPr>
            </a:lvl4pPr>
            <a:lvl5pPr marL="1771650" indent="-228600">
              <a:spcBef>
                <a:spcPct val="20000"/>
              </a:spcBef>
              <a:buChar char="»"/>
              <a:tabLst>
                <a:tab pos="5661025" algn="l"/>
              </a:tabLst>
              <a:defRPr>
                <a:solidFill>
                  <a:schemeClr val="tx1"/>
                </a:solidFill>
                <a:latin typeface="Arial" panose="020B0604020202020204" pitchFamily="34" charset="0"/>
              </a:defRPr>
            </a:lvl5pPr>
            <a:lvl6pPr marL="22288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6pPr>
            <a:lvl7pPr marL="26860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7pPr>
            <a:lvl8pPr marL="31432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8pPr>
            <a:lvl9pPr marL="36004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9pPr>
          </a:lstStyle>
          <a:p>
            <a:pPr>
              <a:buFontTx/>
              <a:buNone/>
            </a:pPr>
            <a:r>
              <a:rPr lang="en-US" altLang="en-US" b="1" dirty="0"/>
              <a:t>4 byte header:</a:t>
            </a:r>
          </a:p>
          <a:p>
            <a:r>
              <a:rPr lang="en-US" altLang="en-US" dirty="0">
                <a:solidFill>
                  <a:srgbClr val="FF0000"/>
                </a:solidFill>
              </a:rPr>
              <a:t>Type (1 byte):</a:t>
            </a:r>
            <a:r>
              <a:rPr lang="en-US" altLang="en-US" dirty="0"/>
              <a:t> type of ICMP message</a:t>
            </a:r>
          </a:p>
          <a:p>
            <a:r>
              <a:rPr lang="en-US" altLang="en-US" dirty="0">
                <a:solidFill>
                  <a:srgbClr val="FF0000"/>
                </a:solidFill>
              </a:rPr>
              <a:t>Code (1 byte):</a:t>
            </a:r>
            <a:r>
              <a:rPr lang="en-US" altLang="en-US" dirty="0"/>
              <a:t> subtype of ICMP message</a:t>
            </a:r>
          </a:p>
          <a:p>
            <a:r>
              <a:rPr lang="en-US" altLang="en-US" dirty="0">
                <a:solidFill>
                  <a:srgbClr val="FF0000"/>
                </a:solidFill>
              </a:rPr>
              <a:t>Checksum (2 bytes):</a:t>
            </a:r>
            <a:r>
              <a:rPr lang="en-US" altLang="en-US" dirty="0"/>
              <a:t> like IP header checksum. Checksum is calculated over entire ICMP message</a:t>
            </a:r>
          </a:p>
          <a:p>
            <a:pPr>
              <a:buFontTx/>
              <a:buNone/>
            </a:pPr>
            <a:r>
              <a:rPr lang="en-US" altLang="en-US" dirty="0"/>
              <a:t>If there is no additional data, there are 4 bytes set to zero. </a:t>
            </a:r>
            <a:br>
              <a:rPr lang="en-US" altLang="en-US" dirty="0"/>
            </a:br>
            <a:r>
              <a:rPr lang="en-US" altLang="en-US" dirty="0">
                <a:sym typeface="Wingdings" panose="05000000000000000000" pitchFamily="2" charset="2"/>
              </a:rPr>
              <a:t> </a:t>
            </a:r>
            <a:r>
              <a:rPr lang="en-US" altLang="en-US" dirty="0"/>
              <a:t>each ICMP messages is at least 8 bytes long</a:t>
            </a:r>
            <a:endParaRPr lang="en-US" altLang="en-US" dirty="0">
              <a:solidFill>
                <a:srgbClr val="0000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4">
            <a:extLst>
              <a:ext uri="{FF2B5EF4-FFF2-40B4-BE49-F238E27FC236}">
                <a16:creationId xmlns:a16="http://schemas.microsoft.com/office/drawing/2014/main" id="{D14514A8-ACE6-4245-9D5C-061DD7D6EBF5}"/>
              </a:ext>
            </a:extLst>
          </p:cNvPr>
          <p:cNvSpPr>
            <a:spLocks noGrp="1"/>
          </p:cNvSpPr>
          <p:nvPr>
            <p:ph type="sldNum" sz="quarter" idx="11"/>
          </p:nvPr>
        </p:nvSpPr>
        <p:spPr bwMode="auto">
          <a:xfrm>
            <a:off x="7086600" y="64770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7" rIns="91433" bIns="45717"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2C3F9F16-18D0-43A7-B9A5-E7C76AB57FAF}" type="slidenum">
              <a:rPr lang="en-US" altLang="en-US" smtClean="0"/>
              <a:pPr/>
              <a:t>67</a:t>
            </a:fld>
            <a:endParaRPr lang="en-US" altLang="en-US"/>
          </a:p>
        </p:txBody>
      </p:sp>
      <p:sp>
        <p:nvSpPr>
          <p:cNvPr id="187394" name="Rectangle 2">
            <a:extLst>
              <a:ext uri="{FF2B5EF4-FFF2-40B4-BE49-F238E27FC236}">
                <a16:creationId xmlns:a16="http://schemas.microsoft.com/office/drawing/2014/main" id="{44A2E169-B6FF-4E29-A68C-14DE6A2696B4}"/>
              </a:ext>
            </a:extLst>
          </p:cNvPr>
          <p:cNvSpPr>
            <a:spLocks noGrp="1" noChangeArrowheads="1"/>
          </p:cNvSpPr>
          <p:nvPr>
            <p:ph type="title"/>
          </p:nvPr>
        </p:nvSpPr>
        <p:spPr>
          <a:xfrm>
            <a:off x="543233" y="157318"/>
            <a:ext cx="10515600" cy="1325563"/>
          </a:xfrm>
        </p:spPr>
        <p:txBody>
          <a:bodyPr/>
          <a:lstStyle/>
          <a:p>
            <a:r>
              <a:rPr lang="en-US" altLang="en-US" dirty="0"/>
              <a:t>ICMP Query message</a:t>
            </a:r>
          </a:p>
        </p:txBody>
      </p:sp>
      <p:sp>
        <p:nvSpPr>
          <p:cNvPr id="187395" name="Rectangle 3">
            <a:extLst>
              <a:ext uri="{FF2B5EF4-FFF2-40B4-BE49-F238E27FC236}">
                <a16:creationId xmlns:a16="http://schemas.microsoft.com/office/drawing/2014/main" id="{827975D6-D366-4C2F-AE08-BE09C912422E}"/>
              </a:ext>
            </a:extLst>
          </p:cNvPr>
          <p:cNvSpPr>
            <a:spLocks noGrp="1" noChangeArrowheads="1"/>
          </p:cNvSpPr>
          <p:nvPr>
            <p:ph type="body" idx="1"/>
          </p:nvPr>
        </p:nvSpPr>
        <p:spPr/>
        <p:txBody>
          <a:bodyPr/>
          <a:lstStyle/>
          <a:p>
            <a:pPr>
              <a:buNone/>
              <a:tabLst>
                <a:tab pos="2063750" algn="l"/>
                <a:tab pos="3651250" algn="l"/>
                <a:tab pos="5661025" algn="l"/>
              </a:tabLst>
            </a:pPr>
            <a:r>
              <a:rPr lang="en-US" altLang="en-US">
                <a:solidFill>
                  <a:srgbClr val="0000FF"/>
                </a:solidFill>
              </a:rPr>
              <a:t> 	</a:t>
            </a:r>
          </a:p>
        </p:txBody>
      </p:sp>
      <p:sp>
        <p:nvSpPr>
          <p:cNvPr id="187396" name="Rectangle 4">
            <a:extLst>
              <a:ext uri="{FF2B5EF4-FFF2-40B4-BE49-F238E27FC236}">
                <a16:creationId xmlns:a16="http://schemas.microsoft.com/office/drawing/2014/main" id="{D95DA5C4-FFDE-4C12-855E-8AF4FA32275B}"/>
              </a:ext>
            </a:extLst>
          </p:cNvPr>
          <p:cNvSpPr>
            <a:spLocks noChangeArrowheads="1"/>
          </p:cNvSpPr>
          <p:nvPr/>
        </p:nvSpPr>
        <p:spPr bwMode="auto">
          <a:xfrm>
            <a:off x="1524001" y="26442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87400" name="Rectangle 8">
            <a:extLst>
              <a:ext uri="{FF2B5EF4-FFF2-40B4-BE49-F238E27FC236}">
                <a16:creationId xmlns:a16="http://schemas.microsoft.com/office/drawing/2014/main" id="{7519C527-D145-489E-9522-ABA24EEDC480}"/>
              </a:ext>
            </a:extLst>
          </p:cNvPr>
          <p:cNvSpPr>
            <a:spLocks noChangeArrowheads="1"/>
          </p:cNvSpPr>
          <p:nvPr/>
        </p:nvSpPr>
        <p:spPr bwMode="auto">
          <a:xfrm>
            <a:off x="1524001" y="2658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3" name="Imagem 2">
            <a:extLst>
              <a:ext uri="{FF2B5EF4-FFF2-40B4-BE49-F238E27FC236}">
                <a16:creationId xmlns:a16="http://schemas.microsoft.com/office/drawing/2014/main" id="{C7F856E5-F7E2-496D-8152-EBCC25615C5D}"/>
              </a:ext>
            </a:extLst>
          </p:cNvPr>
          <p:cNvPicPr>
            <a:picLocks noChangeAspect="1"/>
          </p:cNvPicPr>
          <p:nvPr/>
        </p:nvPicPr>
        <p:blipFill>
          <a:blip r:embed="rId2"/>
          <a:stretch>
            <a:fillRect/>
          </a:stretch>
        </p:blipFill>
        <p:spPr>
          <a:xfrm>
            <a:off x="5939358" y="125355"/>
            <a:ext cx="6203480" cy="3625606"/>
          </a:xfrm>
          <a:prstGeom prst="rect">
            <a:avLst/>
          </a:prstGeom>
        </p:spPr>
      </p:pic>
      <p:graphicFrame>
        <p:nvGraphicFramePr>
          <p:cNvPr id="187399" name="Object 7">
            <a:extLst>
              <a:ext uri="{FF2B5EF4-FFF2-40B4-BE49-F238E27FC236}">
                <a16:creationId xmlns:a16="http://schemas.microsoft.com/office/drawing/2014/main" id="{C5C5B50D-604B-4BD4-85F3-56C1281CAFB9}"/>
              </a:ext>
            </a:extLst>
          </p:cNvPr>
          <p:cNvGraphicFramePr>
            <a:graphicFrameLocks noChangeAspect="1"/>
          </p:cNvGraphicFramePr>
          <p:nvPr>
            <p:extLst>
              <p:ext uri="{D42A27DB-BD31-4B8C-83A1-F6EECF244321}">
                <p14:modId xmlns:p14="http://schemas.microsoft.com/office/powerpoint/2010/main" val="667717801"/>
              </p:ext>
            </p:extLst>
          </p:nvPr>
        </p:nvGraphicFramePr>
        <p:xfrm>
          <a:off x="0" y="1363175"/>
          <a:ext cx="7352070" cy="1650416"/>
        </p:xfrm>
        <a:graphic>
          <a:graphicData uri="http://schemas.openxmlformats.org/presentationml/2006/ole">
            <mc:AlternateContent xmlns:mc="http://schemas.openxmlformats.org/markup-compatibility/2006">
              <mc:Choice xmlns:v="urn:schemas-microsoft-com:vml" Requires="v">
                <p:oleObj name="Visio" r:id="rId3" imgW="8839200" imgH="1987296" progId="Visio.Drawing.6">
                  <p:embed/>
                </p:oleObj>
              </mc:Choice>
              <mc:Fallback>
                <p:oleObj name="Visio" r:id="rId3" imgW="8839200" imgH="1987296" progId="Visio.Drawing.6">
                  <p:embed/>
                  <p:pic>
                    <p:nvPicPr>
                      <p:cNvPr id="187399" name="Object 7">
                        <a:extLst>
                          <a:ext uri="{FF2B5EF4-FFF2-40B4-BE49-F238E27FC236}">
                            <a16:creationId xmlns:a16="http://schemas.microsoft.com/office/drawing/2014/main" id="{C5C5B50D-604B-4BD4-85F3-56C1281CA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63175"/>
                        <a:ext cx="7352070" cy="1650416"/>
                      </a:xfrm>
                      <a:prstGeom prst="rect">
                        <a:avLst/>
                      </a:prstGeom>
                      <a:noFill/>
                    </p:spPr>
                  </p:pic>
                </p:oleObj>
              </mc:Fallback>
            </mc:AlternateContent>
          </a:graphicData>
        </a:graphic>
      </p:graphicFrame>
      <p:sp>
        <p:nvSpPr>
          <p:cNvPr id="187398" name="Rectangle 6">
            <a:extLst>
              <a:ext uri="{FF2B5EF4-FFF2-40B4-BE49-F238E27FC236}">
                <a16:creationId xmlns:a16="http://schemas.microsoft.com/office/drawing/2014/main" id="{9858EC55-DBC8-44A8-A60D-F4885ED990C4}"/>
              </a:ext>
            </a:extLst>
          </p:cNvPr>
          <p:cNvSpPr>
            <a:spLocks noChangeArrowheads="1"/>
          </p:cNvSpPr>
          <p:nvPr/>
        </p:nvSpPr>
        <p:spPr bwMode="auto">
          <a:xfrm>
            <a:off x="430498" y="3356335"/>
            <a:ext cx="8610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lstStyle>
            <a:lvl1pPr marL="342900" indent="-342900">
              <a:spcBef>
                <a:spcPct val="20000"/>
              </a:spcBef>
              <a:buChar char="•"/>
              <a:tabLst>
                <a:tab pos="5661025" algn="l"/>
              </a:tabLst>
              <a:defRPr sz="2000">
                <a:solidFill>
                  <a:schemeClr val="tx1"/>
                </a:solidFill>
                <a:latin typeface="Arial" panose="020B0604020202020204" pitchFamily="34" charset="0"/>
              </a:defRPr>
            </a:lvl1pPr>
            <a:lvl2pPr marL="742950" indent="-285750">
              <a:spcBef>
                <a:spcPct val="20000"/>
              </a:spcBef>
              <a:buChar char="–"/>
              <a:tabLst>
                <a:tab pos="5661025" algn="l"/>
              </a:tabLst>
              <a:defRPr sz="2000">
                <a:solidFill>
                  <a:schemeClr val="tx1"/>
                </a:solidFill>
                <a:latin typeface="Arial" panose="020B0604020202020204" pitchFamily="34" charset="0"/>
              </a:defRPr>
            </a:lvl2pPr>
            <a:lvl3pPr marL="1085850" indent="-228600">
              <a:spcBef>
                <a:spcPct val="20000"/>
              </a:spcBef>
              <a:buChar char="•"/>
              <a:tabLst>
                <a:tab pos="5661025" algn="l"/>
              </a:tabLst>
              <a:defRPr sz="2000">
                <a:solidFill>
                  <a:schemeClr val="tx1"/>
                </a:solidFill>
                <a:latin typeface="Arial" panose="020B0604020202020204" pitchFamily="34" charset="0"/>
              </a:defRPr>
            </a:lvl3pPr>
            <a:lvl4pPr marL="1428750" indent="-228600">
              <a:spcBef>
                <a:spcPct val="20000"/>
              </a:spcBef>
              <a:buChar char="–"/>
              <a:tabLst>
                <a:tab pos="5661025" algn="l"/>
              </a:tabLst>
              <a:defRPr>
                <a:solidFill>
                  <a:schemeClr val="tx1"/>
                </a:solidFill>
                <a:latin typeface="Arial" panose="020B0604020202020204" pitchFamily="34" charset="0"/>
              </a:defRPr>
            </a:lvl4pPr>
            <a:lvl5pPr marL="1771650" indent="-228600">
              <a:spcBef>
                <a:spcPct val="20000"/>
              </a:spcBef>
              <a:buChar char="»"/>
              <a:tabLst>
                <a:tab pos="5661025" algn="l"/>
              </a:tabLst>
              <a:defRPr>
                <a:solidFill>
                  <a:schemeClr val="tx1"/>
                </a:solidFill>
                <a:latin typeface="Arial" panose="020B0604020202020204" pitchFamily="34" charset="0"/>
              </a:defRPr>
            </a:lvl5pPr>
            <a:lvl6pPr marL="22288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6pPr>
            <a:lvl7pPr marL="26860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7pPr>
            <a:lvl8pPr marL="31432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8pPr>
            <a:lvl9pPr marL="36004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9pPr>
          </a:lstStyle>
          <a:p>
            <a:pPr>
              <a:buFontTx/>
              <a:buNone/>
            </a:pPr>
            <a:r>
              <a:rPr lang="en-US" altLang="en-US" sz="2400" b="1" dirty="0"/>
              <a:t>ICMP query: </a:t>
            </a:r>
          </a:p>
          <a:p>
            <a:r>
              <a:rPr lang="en-US" altLang="en-US" sz="2400" dirty="0">
                <a:solidFill>
                  <a:srgbClr val="FF0000"/>
                </a:solidFill>
              </a:rPr>
              <a:t>Request</a:t>
            </a:r>
            <a:r>
              <a:rPr lang="en-US" altLang="en-US" sz="2400" dirty="0"/>
              <a:t> sent by host to a router or host</a:t>
            </a:r>
          </a:p>
          <a:p>
            <a:r>
              <a:rPr lang="en-US" altLang="en-US" sz="2400" dirty="0">
                <a:solidFill>
                  <a:srgbClr val="FF0000"/>
                </a:solidFill>
              </a:rPr>
              <a:t>Reply</a:t>
            </a:r>
            <a:r>
              <a:rPr lang="en-US" altLang="en-US" sz="2400" dirty="0"/>
              <a:t> sent back to querying host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Número de Slide 4">
            <a:extLst>
              <a:ext uri="{FF2B5EF4-FFF2-40B4-BE49-F238E27FC236}">
                <a16:creationId xmlns:a16="http://schemas.microsoft.com/office/drawing/2014/main" id="{8998ABF6-5E6D-46B7-85AF-6E59E70F38DB}"/>
              </a:ext>
            </a:extLst>
          </p:cNvPr>
          <p:cNvSpPr>
            <a:spLocks noGrp="1"/>
          </p:cNvSpPr>
          <p:nvPr>
            <p:ph type="sldNum" sz="quarter" idx="11"/>
          </p:nvPr>
        </p:nvSpPr>
        <p:spPr bwMode="auto">
          <a:xfrm>
            <a:off x="7086600" y="64770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7" rIns="91433" bIns="45717"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2C3F9F16-18D0-43A7-B9A5-E7C76AB57FAF}" type="slidenum">
              <a:rPr lang="en-US" altLang="en-US" smtClean="0"/>
              <a:pPr/>
              <a:t>68</a:t>
            </a:fld>
            <a:endParaRPr lang="en-US" altLang="en-US"/>
          </a:p>
        </p:txBody>
      </p:sp>
      <p:sp>
        <p:nvSpPr>
          <p:cNvPr id="188418" name="Rectangle 2">
            <a:extLst>
              <a:ext uri="{FF2B5EF4-FFF2-40B4-BE49-F238E27FC236}">
                <a16:creationId xmlns:a16="http://schemas.microsoft.com/office/drawing/2014/main" id="{1276BE75-3F78-4BDC-88AB-E7DC73DD904E}"/>
              </a:ext>
            </a:extLst>
          </p:cNvPr>
          <p:cNvSpPr>
            <a:spLocks noGrp="1" noChangeArrowheads="1"/>
          </p:cNvSpPr>
          <p:nvPr>
            <p:ph type="title"/>
          </p:nvPr>
        </p:nvSpPr>
        <p:spPr>
          <a:xfrm>
            <a:off x="464575" y="119584"/>
            <a:ext cx="10515600" cy="1325563"/>
          </a:xfrm>
        </p:spPr>
        <p:txBody>
          <a:bodyPr/>
          <a:lstStyle/>
          <a:p>
            <a:r>
              <a:rPr lang="en-US" altLang="en-US" dirty="0"/>
              <a:t>ICMP Error message</a:t>
            </a:r>
          </a:p>
        </p:txBody>
      </p:sp>
      <p:sp>
        <p:nvSpPr>
          <p:cNvPr id="188419" name="Rectangle 3">
            <a:extLst>
              <a:ext uri="{FF2B5EF4-FFF2-40B4-BE49-F238E27FC236}">
                <a16:creationId xmlns:a16="http://schemas.microsoft.com/office/drawing/2014/main" id="{02E0B630-AF19-480C-8733-AF14A3F6156A}"/>
              </a:ext>
            </a:extLst>
          </p:cNvPr>
          <p:cNvSpPr>
            <a:spLocks noGrp="1" noChangeArrowheads="1"/>
          </p:cNvSpPr>
          <p:nvPr>
            <p:ph type="body" idx="1"/>
          </p:nvPr>
        </p:nvSpPr>
        <p:spPr/>
        <p:txBody>
          <a:bodyPr/>
          <a:lstStyle/>
          <a:p>
            <a:pPr>
              <a:buNone/>
              <a:tabLst>
                <a:tab pos="2063750" algn="l"/>
                <a:tab pos="3651250" algn="l"/>
                <a:tab pos="5661025" algn="l"/>
              </a:tabLst>
            </a:pPr>
            <a:r>
              <a:rPr lang="en-US" altLang="en-US">
                <a:solidFill>
                  <a:srgbClr val="0000FF"/>
                </a:solidFill>
              </a:rPr>
              <a:t> 	</a:t>
            </a:r>
          </a:p>
        </p:txBody>
      </p:sp>
      <p:sp>
        <p:nvSpPr>
          <p:cNvPr id="188420" name="Rectangle 4">
            <a:extLst>
              <a:ext uri="{FF2B5EF4-FFF2-40B4-BE49-F238E27FC236}">
                <a16:creationId xmlns:a16="http://schemas.microsoft.com/office/drawing/2014/main" id="{05A4AED4-E26C-4AE9-8EA1-4E58429A5C24}"/>
              </a:ext>
            </a:extLst>
          </p:cNvPr>
          <p:cNvSpPr>
            <a:spLocks noChangeArrowheads="1"/>
          </p:cNvSpPr>
          <p:nvPr/>
        </p:nvSpPr>
        <p:spPr bwMode="auto">
          <a:xfrm>
            <a:off x="1524001" y="26442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88421" name="Rectangle 5">
            <a:extLst>
              <a:ext uri="{FF2B5EF4-FFF2-40B4-BE49-F238E27FC236}">
                <a16:creationId xmlns:a16="http://schemas.microsoft.com/office/drawing/2014/main" id="{F9A46AE6-6B7C-4E9F-B558-14CD6EB78E05}"/>
              </a:ext>
            </a:extLst>
          </p:cNvPr>
          <p:cNvSpPr>
            <a:spLocks noChangeArrowheads="1"/>
          </p:cNvSpPr>
          <p:nvPr/>
        </p:nvSpPr>
        <p:spPr bwMode="auto">
          <a:xfrm>
            <a:off x="1708732" y="3638428"/>
            <a:ext cx="86106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lstStyle>
            <a:lvl1pPr marL="342900" indent="-342900">
              <a:spcBef>
                <a:spcPct val="20000"/>
              </a:spcBef>
              <a:buChar char="•"/>
              <a:tabLst>
                <a:tab pos="5661025" algn="l"/>
              </a:tabLst>
              <a:defRPr sz="2000">
                <a:solidFill>
                  <a:schemeClr val="tx1"/>
                </a:solidFill>
                <a:latin typeface="Arial" panose="020B0604020202020204" pitchFamily="34" charset="0"/>
              </a:defRPr>
            </a:lvl1pPr>
            <a:lvl2pPr marL="742950" indent="-285750">
              <a:spcBef>
                <a:spcPct val="20000"/>
              </a:spcBef>
              <a:buChar char="–"/>
              <a:tabLst>
                <a:tab pos="5661025" algn="l"/>
              </a:tabLst>
              <a:defRPr sz="2000">
                <a:solidFill>
                  <a:schemeClr val="tx1"/>
                </a:solidFill>
                <a:latin typeface="Arial" panose="020B0604020202020204" pitchFamily="34" charset="0"/>
              </a:defRPr>
            </a:lvl2pPr>
            <a:lvl3pPr marL="1085850" indent="-228600">
              <a:spcBef>
                <a:spcPct val="20000"/>
              </a:spcBef>
              <a:buChar char="•"/>
              <a:tabLst>
                <a:tab pos="5661025" algn="l"/>
              </a:tabLst>
              <a:defRPr sz="2000">
                <a:solidFill>
                  <a:schemeClr val="tx1"/>
                </a:solidFill>
                <a:latin typeface="Arial" panose="020B0604020202020204" pitchFamily="34" charset="0"/>
              </a:defRPr>
            </a:lvl3pPr>
            <a:lvl4pPr marL="1428750" indent="-228600">
              <a:spcBef>
                <a:spcPct val="20000"/>
              </a:spcBef>
              <a:buChar char="–"/>
              <a:tabLst>
                <a:tab pos="5661025" algn="l"/>
              </a:tabLst>
              <a:defRPr>
                <a:solidFill>
                  <a:schemeClr val="tx1"/>
                </a:solidFill>
                <a:latin typeface="Arial" panose="020B0604020202020204" pitchFamily="34" charset="0"/>
              </a:defRPr>
            </a:lvl4pPr>
            <a:lvl5pPr marL="1771650" indent="-228600">
              <a:spcBef>
                <a:spcPct val="20000"/>
              </a:spcBef>
              <a:buChar char="»"/>
              <a:tabLst>
                <a:tab pos="5661025" algn="l"/>
              </a:tabLst>
              <a:defRPr>
                <a:solidFill>
                  <a:schemeClr val="tx1"/>
                </a:solidFill>
                <a:latin typeface="Arial" panose="020B0604020202020204" pitchFamily="34" charset="0"/>
              </a:defRPr>
            </a:lvl5pPr>
            <a:lvl6pPr marL="22288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6pPr>
            <a:lvl7pPr marL="26860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7pPr>
            <a:lvl8pPr marL="31432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8pPr>
            <a:lvl9pPr marL="3600450" indent="-228600" eaLnBrk="0" fontAlgn="base" hangingPunct="0">
              <a:spcBef>
                <a:spcPct val="20000"/>
              </a:spcBef>
              <a:spcAft>
                <a:spcPct val="0"/>
              </a:spcAft>
              <a:buChar char="»"/>
              <a:tabLst>
                <a:tab pos="5661025" algn="l"/>
              </a:tabLst>
              <a:defRPr>
                <a:solidFill>
                  <a:schemeClr val="tx1"/>
                </a:solidFill>
                <a:latin typeface="Arial" panose="020B0604020202020204" pitchFamily="34" charset="0"/>
              </a:defRPr>
            </a:lvl9pPr>
          </a:lstStyle>
          <a:p>
            <a:r>
              <a:rPr lang="en-US" altLang="en-US" sz="2400" b="1" dirty="0"/>
              <a:t>ICMP error messages report error conditions </a:t>
            </a:r>
          </a:p>
          <a:p>
            <a:r>
              <a:rPr lang="en-US" altLang="en-US" sz="2400" b="1" dirty="0"/>
              <a:t>Typically sent when a datagram is discarded</a:t>
            </a:r>
          </a:p>
          <a:p>
            <a:r>
              <a:rPr lang="en-US" altLang="en-US" sz="2400" b="1" dirty="0"/>
              <a:t>Error message is often passed from ICMP to the application program</a:t>
            </a:r>
          </a:p>
        </p:txBody>
      </p:sp>
      <p:sp>
        <p:nvSpPr>
          <p:cNvPr id="188422" name="Rectangle 6">
            <a:extLst>
              <a:ext uri="{FF2B5EF4-FFF2-40B4-BE49-F238E27FC236}">
                <a16:creationId xmlns:a16="http://schemas.microsoft.com/office/drawing/2014/main" id="{1E827EBB-9BBC-4C16-8BE0-7549EE034448}"/>
              </a:ext>
            </a:extLst>
          </p:cNvPr>
          <p:cNvSpPr>
            <a:spLocks noChangeArrowheads="1"/>
          </p:cNvSpPr>
          <p:nvPr/>
        </p:nvSpPr>
        <p:spPr bwMode="auto">
          <a:xfrm>
            <a:off x="1524001" y="2658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88425" name="Rectangle 9">
            <a:extLst>
              <a:ext uri="{FF2B5EF4-FFF2-40B4-BE49-F238E27FC236}">
                <a16:creationId xmlns:a16="http://schemas.microsoft.com/office/drawing/2014/main" id="{909ED8D9-CC14-4A2A-9F0D-A724CE2E5D05}"/>
              </a:ext>
            </a:extLst>
          </p:cNvPr>
          <p:cNvSpPr>
            <a:spLocks noChangeArrowheads="1"/>
          </p:cNvSpPr>
          <p:nvPr/>
        </p:nvSpPr>
        <p:spPr bwMode="auto">
          <a:xfrm>
            <a:off x="1524001" y="2658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88424" name="Object 8">
            <a:extLst>
              <a:ext uri="{FF2B5EF4-FFF2-40B4-BE49-F238E27FC236}">
                <a16:creationId xmlns:a16="http://schemas.microsoft.com/office/drawing/2014/main" id="{F07040FF-17DB-4DB8-802C-51EC6AE668A5}"/>
              </a:ext>
            </a:extLst>
          </p:cNvPr>
          <p:cNvGraphicFramePr>
            <a:graphicFrameLocks noChangeAspect="1"/>
          </p:cNvGraphicFramePr>
          <p:nvPr>
            <p:extLst>
              <p:ext uri="{D42A27DB-BD31-4B8C-83A1-F6EECF244321}">
                <p14:modId xmlns:p14="http://schemas.microsoft.com/office/powerpoint/2010/main" val="1565589179"/>
              </p:ext>
            </p:extLst>
          </p:nvPr>
        </p:nvGraphicFramePr>
        <p:xfrm>
          <a:off x="968477" y="1106129"/>
          <a:ext cx="9817100" cy="2203450"/>
        </p:xfrm>
        <a:graphic>
          <a:graphicData uri="http://schemas.openxmlformats.org/presentationml/2006/ole">
            <mc:AlternateContent xmlns:mc="http://schemas.openxmlformats.org/markup-compatibility/2006">
              <mc:Choice xmlns:v="urn:schemas-microsoft-com:vml" Requires="v">
                <p:oleObj name="Visio" r:id="rId2" imgW="8839200" imgH="1987296" progId="Visio.Drawing.6">
                  <p:embed/>
                </p:oleObj>
              </mc:Choice>
              <mc:Fallback>
                <p:oleObj name="Visio" r:id="rId2" imgW="8839200" imgH="1987296" progId="Visio.Drawing.6">
                  <p:embed/>
                  <p:pic>
                    <p:nvPicPr>
                      <p:cNvPr id="188424" name="Object 8">
                        <a:extLst>
                          <a:ext uri="{FF2B5EF4-FFF2-40B4-BE49-F238E27FC236}">
                            <a16:creationId xmlns:a16="http://schemas.microsoft.com/office/drawing/2014/main" id="{F07040FF-17DB-4DB8-802C-51EC6AE66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477" y="1106129"/>
                        <a:ext cx="9817100" cy="220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CB8E1E-EFB9-477A-93E3-363E61FFB951}"/>
              </a:ext>
            </a:extLst>
          </p:cNvPr>
          <p:cNvSpPr>
            <a:spLocks noGrp="1"/>
          </p:cNvSpPr>
          <p:nvPr>
            <p:ph type="title"/>
          </p:nvPr>
        </p:nvSpPr>
        <p:spPr>
          <a:xfrm>
            <a:off x="1044678" y="2024779"/>
            <a:ext cx="5542935" cy="1325563"/>
          </a:xfrm>
        </p:spPr>
        <p:txBody>
          <a:bodyPr/>
          <a:lstStyle/>
          <a:p>
            <a:r>
              <a:rPr lang="en-US" dirty="0"/>
              <a:t>Transport Layer</a:t>
            </a:r>
          </a:p>
        </p:txBody>
      </p:sp>
      <p:pic>
        <p:nvPicPr>
          <p:cNvPr id="4098" name="Picture 2" descr="See the source image">
            <a:extLst>
              <a:ext uri="{FF2B5EF4-FFF2-40B4-BE49-F238E27FC236}">
                <a16:creationId xmlns:a16="http://schemas.microsoft.com/office/drawing/2014/main" id="{868A2918-C219-4650-A5EE-525DFE80C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20"/>
          <a:stretch/>
        </p:blipFill>
        <p:spPr bwMode="auto">
          <a:xfrm>
            <a:off x="5747876" y="699293"/>
            <a:ext cx="6048375" cy="5083432"/>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E52AA170-9454-4A5B-A210-9A55320FEAAE}"/>
              </a:ext>
            </a:extLst>
          </p:cNvPr>
          <p:cNvSpPr/>
          <p:nvPr/>
        </p:nvSpPr>
        <p:spPr>
          <a:xfrm>
            <a:off x="5653549" y="3350342"/>
            <a:ext cx="6459793" cy="7920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711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E5A63-5282-4BAE-9AA3-5BEC4B632CAA}"/>
              </a:ext>
            </a:extLst>
          </p:cNvPr>
          <p:cNvSpPr>
            <a:spLocks noGrp="1"/>
          </p:cNvSpPr>
          <p:nvPr>
            <p:ph type="title"/>
          </p:nvPr>
        </p:nvSpPr>
        <p:spPr>
          <a:xfrm>
            <a:off x="199103" y="118858"/>
            <a:ext cx="10515600" cy="1325563"/>
          </a:xfrm>
        </p:spPr>
        <p:txBody>
          <a:bodyPr/>
          <a:lstStyle/>
          <a:p>
            <a:r>
              <a:rPr lang="en-US" dirty="0"/>
              <a:t>Decimal to Binary Conversion</a:t>
            </a:r>
          </a:p>
        </p:txBody>
      </p:sp>
      <p:pic>
        <p:nvPicPr>
          <p:cNvPr id="4" name="Imagem 3">
            <a:extLst>
              <a:ext uri="{FF2B5EF4-FFF2-40B4-BE49-F238E27FC236}">
                <a16:creationId xmlns:a16="http://schemas.microsoft.com/office/drawing/2014/main" id="{42DB3F31-E730-4B9F-9406-CB5D31C6B0E5}"/>
              </a:ext>
            </a:extLst>
          </p:cNvPr>
          <p:cNvPicPr>
            <a:picLocks noChangeAspect="1"/>
          </p:cNvPicPr>
          <p:nvPr/>
        </p:nvPicPr>
        <p:blipFill>
          <a:blip r:embed="rId2"/>
          <a:stretch>
            <a:fillRect/>
          </a:stretch>
        </p:blipFill>
        <p:spPr>
          <a:xfrm>
            <a:off x="293432" y="1176493"/>
            <a:ext cx="6136865" cy="3156320"/>
          </a:xfrm>
          <a:prstGeom prst="rect">
            <a:avLst/>
          </a:prstGeom>
        </p:spPr>
      </p:pic>
      <p:pic>
        <p:nvPicPr>
          <p:cNvPr id="6" name="Imagem 5">
            <a:extLst>
              <a:ext uri="{FF2B5EF4-FFF2-40B4-BE49-F238E27FC236}">
                <a16:creationId xmlns:a16="http://schemas.microsoft.com/office/drawing/2014/main" id="{52396FCF-3969-478D-82FA-A8F4F9E8BB65}"/>
              </a:ext>
            </a:extLst>
          </p:cNvPr>
          <p:cNvPicPr>
            <a:picLocks noChangeAspect="1"/>
          </p:cNvPicPr>
          <p:nvPr/>
        </p:nvPicPr>
        <p:blipFill>
          <a:blip r:embed="rId3"/>
          <a:stretch>
            <a:fillRect/>
          </a:stretch>
        </p:blipFill>
        <p:spPr>
          <a:xfrm>
            <a:off x="6524626" y="1073600"/>
            <a:ext cx="5100760" cy="4227871"/>
          </a:xfrm>
          <a:prstGeom prst="rect">
            <a:avLst/>
          </a:prstGeom>
        </p:spPr>
      </p:pic>
    </p:spTree>
    <p:extLst>
      <p:ext uri="{BB962C8B-B14F-4D97-AF65-F5344CB8AC3E}">
        <p14:creationId xmlns:p14="http://schemas.microsoft.com/office/powerpoint/2010/main" val="23544337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E626C2-207C-4354-9C14-FD757B2969A2}"/>
              </a:ext>
            </a:extLst>
          </p:cNvPr>
          <p:cNvSpPr>
            <a:spLocks noGrp="1"/>
          </p:cNvSpPr>
          <p:nvPr>
            <p:ph type="title"/>
          </p:nvPr>
        </p:nvSpPr>
        <p:spPr>
          <a:xfrm>
            <a:off x="838200" y="197977"/>
            <a:ext cx="10515600" cy="834410"/>
          </a:xfrm>
        </p:spPr>
        <p:txBody>
          <a:bodyPr/>
          <a:lstStyle/>
          <a:p>
            <a:r>
              <a:rPr lang="en-US" dirty="0"/>
              <a:t>Internet Transport Protocol</a:t>
            </a:r>
          </a:p>
        </p:txBody>
      </p:sp>
      <p:sp>
        <p:nvSpPr>
          <p:cNvPr id="3" name="Espaço Reservado para Conteúdo 2">
            <a:extLst>
              <a:ext uri="{FF2B5EF4-FFF2-40B4-BE49-F238E27FC236}">
                <a16:creationId xmlns:a16="http://schemas.microsoft.com/office/drawing/2014/main" id="{6AE4D124-6F12-4587-93C3-A1C3051E1125}"/>
              </a:ext>
            </a:extLst>
          </p:cNvPr>
          <p:cNvSpPr>
            <a:spLocks noGrp="1"/>
          </p:cNvSpPr>
          <p:nvPr>
            <p:ph idx="1"/>
          </p:nvPr>
        </p:nvSpPr>
        <p:spPr>
          <a:xfrm>
            <a:off x="838200" y="1255354"/>
            <a:ext cx="6437671" cy="4535846"/>
          </a:xfrm>
        </p:spPr>
        <p:txBody>
          <a:bodyPr>
            <a:normAutofit lnSpcReduction="10000"/>
          </a:bodyPr>
          <a:lstStyle/>
          <a:p>
            <a:r>
              <a:rPr lang="en-US" dirty="0"/>
              <a:t>Provide logical communication between application processes running on different hosts</a:t>
            </a:r>
          </a:p>
          <a:p>
            <a:r>
              <a:rPr lang="en-US" dirty="0"/>
              <a:t>Run on end hosts </a:t>
            </a:r>
          </a:p>
          <a:p>
            <a:pPr lvl="1"/>
            <a:r>
              <a:rPr lang="en-US" dirty="0"/>
              <a:t>Sender: breaks application messages into segments, </a:t>
            </a:r>
            <a:br>
              <a:rPr lang="en-US" dirty="0"/>
            </a:br>
            <a:r>
              <a:rPr lang="en-US" dirty="0"/>
              <a:t>and passes to network layer</a:t>
            </a:r>
          </a:p>
          <a:p>
            <a:pPr lvl="1"/>
            <a:r>
              <a:rPr lang="en-US" dirty="0"/>
              <a:t>Receiver: reassembles segments into messages, passes to application layer</a:t>
            </a:r>
          </a:p>
          <a:p>
            <a:r>
              <a:rPr lang="en-US" dirty="0"/>
              <a:t>Multiple transport protocol available to applications</a:t>
            </a:r>
          </a:p>
          <a:p>
            <a:pPr lvl="1"/>
            <a:r>
              <a:rPr lang="en-US" dirty="0"/>
              <a:t>Internet: TCP and UDP</a:t>
            </a:r>
          </a:p>
        </p:txBody>
      </p:sp>
      <p:graphicFrame>
        <p:nvGraphicFramePr>
          <p:cNvPr id="5" name="Object 57">
            <a:extLst>
              <a:ext uri="{FF2B5EF4-FFF2-40B4-BE49-F238E27FC236}">
                <a16:creationId xmlns:a16="http://schemas.microsoft.com/office/drawing/2014/main" id="{A6C0A396-4912-493B-8DE0-33D04C2FDB95}"/>
              </a:ext>
            </a:extLst>
          </p:cNvPr>
          <p:cNvGraphicFramePr>
            <a:graphicFrameLocks noChangeAspect="1"/>
          </p:cNvGraphicFramePr>
          <p:nvPr>
            <p:extLst>
              <p:ext uri="{D42A27DB-BD31-4B8C-83A1-F6EECF244321}">
                <p14:modId xmlns:p14="http://schemas.microsoft.com/office/powerpoint/2010/main" val="1598449307"/>
              </p:ext>
            </p:extLst>
          </p:nvPr>
        </p:nvGraphicFramePr>
        <p:xfrm>
          <a:off x="9036503" y="3019679"/>
          <a:ext cx="1304925" cy="1085850"/>
        </p:xfrm>
        <a:graphic>
          <a:graphicData uri="http://schemas.openxmlformats.org/presentationml/2006/ole">
            <mc:AlternateContent xmlns:mc="http://schemas.openxmlformats.org/markup-compatibility/2006">
              <mc:Choice xmlns:v="urn:schemas-microsoft-com:vml" Requires="v">
                <p:oleObj name="Clip" r:id="rId2" imgW="1305000" imgH="1085760" progId="MS_ClipArt_Gallery.2">
                  <p:embed/>
                </p:oleObj>
              </mc:Choice>
              <mc:Fallback>
                <p:oleObj name="Clip" r:id="rId2" imgW="1305000" imgH="1085760" progId="MS_ClipArt_Gallery.2">
                  <p:embed/>
                  <p:pic>
                    <p:nvPicPr>
                      <p:cNvPr id="5" name="Object 57">
                        <a:extLst>
                          <a:ext uri="{FF2B5EF4-FFF2-40B4-BE49-F238E27FC236}">
                            <a16:creationId xmlns:a16="http://schemas.microsoft.com/office/drawing/2014/main" id="{A6C0A396-4912-493B-8DE0-33D04C2FD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503" y="3019679"/>
                        <a:ext cx="1304925"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Freeform 4">
            <a:extLst>
              <a:ext uri="{FF2B5EF4-FFF2-40B4-BE49-F238E27FC236}">
                <a16:creationId xmlns:a16="http://schemas.microsoft.com/office/drawing/2014/main" id="{76203628-81DE-47CC-84CB-F3C9B5C49BB6}"/>
              </a:ext>
            </a:extLst>
          </p:cNvPr>
          <p:cNvSpPr>
            <a:spLocks/>
          </p:cNvSpPr>
          <p:nvPr/>
        </p:nvSpPr>
        <p:spPr bwMode="auto">
          <a:xfrm>
            <a:off x="9638165" y="1619504"/>
            <a:ext cx="1798638" cy="1674812"/>
          </a:xfrm>
          <a:custGeom>
            <a:avLst/>
            <a:gdLst>
              <a:gd name="T0" fmla="*/ 239 w 1292"/>
              <a:gd name="T1" fmla="*/ 7 h 1255"/>
              <a:gd name="T2" fmla="*/ 35 w 1292"/>
              <a:gd name="T3" fmla="*/ 157 h 1255"/>
              <a:gd name="T4" fmla="*/ 29 w 1292"/>
              <a:gd name="T5" fmla="*/ 523 h 1255"/>
              <a:gd name="T6" fmla="*/ 53 w 1292"/>
              <a:gd name="T7" fmla="*/ 829 h 1255"/>
              <a:gd name="T8" fmla="*/ 245 w 1292"/>
              <a:gd name="T9" fmla="*/ 871 h 1255"/>
              <a:gd name="T10" fmla="*/ 647 w 1292"/>
              <a:gd name="T11" fmla="*/ 1129 h 1255"/>
              <a:gd name="T12" fmla="*/ 995 w 1292"/>
              <a:gd name="T13" fmla="*/ 1237 h 1255"/>
              <a:gd name="T14" fmla="*/ 1199 w 1292"/>
              <a:gd name="T15" fmla="*/ 1021 h 1255"/>
              <a:gd name="T16" fmla="*/ 1271 w 1292"/>
              <a:gd name="T17" fmla="*/ 445 h 1255"/>
              <a:gd name="T18" fmla="*/ 1205 w 1292"/>
              <a:gd name="T19" fmla="*/ 211 h 1255"/>
              <a:gd name="T20" fmla="*/ 749 w 1292"/>
              <a:gd name="T21" fmla="*/ 115 h 1255"/>
              <a:gd name="T22" fmla="*/ 239 w 1292"/>
              <a:gd name="T23" fmla="*/ 7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Freeform 5">
            <a:extLst>
              <a:ext uri="{FF2B5EF4-FFF2-40B4-BE49-F238E27FC236}">
                <a16:creationId xmlns:a16="http://schemas.microsoft.com/office/drawing/2014/main" id="{0A86E449-B65C-402C-886D-67C366ADE1C7}"/>
              </a:ext>
            </a:extLst>
          </p:cNvPr>
          <p:cNvSpPr>
            <a:spLocks/>
          </p:cNvSpPr>
          <p:nvPr/>
        </p:nvSpPr>
        <p:spPr bwMode="auto">
          <a:xfrm>
            <a:off x="7758565" y="1476629"/>
            <a:ext cx="1866900" cy="1589087"/>
          </a:xfrm>
          <a:custGeom>
            <a:avLst/>
            <a:gdLst>
              <a:gd name="T0" fmla="*/ 550 w 1340"/>
              <a:gd name="T1" fmla="*/ 42 h 1191"/>
              <a:gd name="T2" fmla="*/ 82 w 1340"/>
              <a:gd name="T3" fmla="*/ 60 h 1191"/>
              <a:gd name="T4" fmla="*/ 58 w 1340"/>
              <a:gd name="T5" fmla="*/ 402 h 1191"/>
              <a:gd name="T6" fmla="*/ 28 w 1340"/>
              <a:gd name="T7" fmla="*/ 720 h 1191"/>
              <a:gd name="T8" fmla="*/ 112 w 1340"/>
              <a:gd name="T9" fmla="*/ 870 h 1191"/>
              <a:gd name="T10" fmla="*/ 538 w 1340"/>
              <a:gd name="T11" fmla="*/ 876 h 1191"/>
              <a:gd name="T12" fmla="*/ 640 w 1340"/>
              <a:gd name="T13" fmla="*/ 1128 h 1191"/>
              <a:gd name="T14" fmla="*/ 1234 w 1340"/>
              <a:gd name="T15" fmla="*/ 1098 h 1191"/>
              <a:gd name="T16" fmla="*/ 1276 w 1340"/>
              <a:gd name="T17" fmla="*/ 570 h 1191"/>
              <a:gd name="T18" fmla="*/ 1204 w 1340"/>
              <a:gd name="T19" fmla="*/ 342 h 1191"/>
              <a:gd name="T20" fmla="*/ 760 w 1340"/>
              <a:gd name="T21" fmla="*/ 288 h 1191"/>
              <a:gd name="T22" fmla="*/ 550 w 1340"/>
              <a:gd name="T23" fmla="*/ 42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Freeform 6">
            <a:extLst>
              <a:ext uri="{FF2B5EF4-FFF2-40B4-BE49-F238E27FC236}">
                <a16:creationId xmlns:a16="http://schemas.microsoft.com/office/drawing/2014/main" id="{42610274-6CFC-4626-A151-072F3AAAEF7A}"/>
              </a:ext>
            </a:extLst>
          </p:cNvPr>
          <p:cNvSpPr>
            <a:spLocks/>
          </p:cNvSpPr>
          <p:nvPr/>
        </p:nvSpPr>
        <p:spPr bwMode="auto">
          <a:xfrm>
            <a:off x="8126865" y="2927604"/>
            <a:ext cx="2974975" cy="2219325"/>
          </a:xfrm>
          <a:custGeom>
            <a:avLst/>
            <a:gdLst>
              <a:gd name="T0" fmla="*/ 27 w 2135"/>
              <a:gd name="T1" fmla="*/ 652 h 1662"/>
              <a:gd name="T2" fmla="*/ 105 w 2135"/>
              <a:gd name="T3" fmla="*/ 76 h 1662"/>
              <a:gd name="T4" fmla="*/ 657 w 2135"/>
              <a:gd name="T5" fmla="*/ 196 h 1662"/>
              <a:gd name="T6" fmla="*/ 1209 w 2135"/>
              <a:gd name="T7" fmla="*/ 100 h 1662"/>
              <a:gd name="T8" fmla="*/ 2001 w 2135"/>
              <a:gd name="T9" fmla="*/ 406 h 1662"/>
              <a:gd name="T10" fmla="*/ 2013 w 2135"/>
              <a:gd name="T11" fmla="*/ 1144 h 1662"/>
              <a:gd name="T12" fmla="*/ 1581 w 2135"/>
              <a:gd name="T13" fmla="*/ 1600 h 1662"/>
              <a:gd name="T14" fmla="*/ 813 w 2135"/>
              <a:gd name="T15" fmla="*/ 1516 h 1662"/>
              <a:gd name="T16" fmla="*/ 501 w 2135"/>
              <a:gd name="T17" fmla="*/ 1270 h 1662"/>
              <a:gd name="T18" fmla="*/ 183 w 2135"/>
              <a:gd name="T19" fmla="*/ 1066 h 1662"/>
              <a:gd name="T20" fmla="*/ 27 w 2135"/>
              <a:gd name="T21" fmla="*/ 652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 name="Group 7">
            <a:extLst>
              <a:ext uri="{FF2B5EF4-FFF2-40B4-BE49-F238E27FC236}">
                <a16:creationId xmlns:a16="http://schemas.microsoft.com/office/drawing/2014/main" id="{15D083A7-C13E-4E33-86F7-A37E9DE9CE36}"/>
              </a:ext>
            </a:extLst>
          </p:cNvPr>
          <p:cNvGrpSpPr>
            <a:grpSpLocks/>
          </p:cNvGrpSpPr>
          <p:nvPr/>
        </p:nvGrpSpPr>
        <p:grpSpPr bwMode="auto">
          <a:xfrm>
            <a:off x="7876040" y="1611566"/>
            <a:ext cx="733425" cy="319088"/>
            <a:chOff x="3552" y="246"/>
            <a:chExt cx="527" cy="248"/>
          </a:xfrm>
        </p:grpSpPr>
        <p:graphicFrame>
          <p:nvGraphicFramePr>
            <p:cNvPr id="10" name="Object 8">
              <a:extLst>
                <a:ext uri="{FF2B5EF4-FFF2-40B4-BE49-F238E27FC236}">
                  <a16:creationId xmlns:a16="http://schemas.microsoft.com/office/drawing/2014/main" id="{109BF926-55C8-4AFA-8444-023026E55A06}"/>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4" imgW="1305000" imgH="1085760" progId="MS_ClipArt_Gallery.2">
                    <p:embed/>
                  </p:oleObj>
                </mc:Choice>
                <mc:Fallback>
                  <p:oleObj name="Clip" r:id="rId4" imgW="1305000" imgH="1085760" progId="MS_ClipArt_Gallery.2">
                    <p:embed/>
                    <p:pic>
                      <p:nvPicPr>
                        <p:cNvPr id="10" name="Object 8">
                          <a:extLst>
                            <a:ext uri="{FF2B5EF4-FFF2-40B4-BE49-F238E27FC236}">
                              <a16:creationId xmlns:a16="http://schemas.microsoft.com/office/drawing/2014/main" id="{109BF926-55C8-4AFA-8444-023026E55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a:extLst>
                <a:ext uri="{FF2B5EF4-FFF2-40B4-BE49-F238E27FC236}">
                  <a16:creationId xmlns:a16="http://schemas.microsoft.com/office/drawing/2014/main" id="{965EFD84-98A9-46CC-AA47-5335ED4C8D80}"/>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5" imgW="676440" imgH="485640" progId="MS_ClipArt_Gallery.2">
                    <p:embed/>
                  </p:oleObj>
                </mc:Choice>
                <mc:Fallback>
                  <p:oleObj name="Clip" r:id="rId5" imgW="676440" imgH="485640" progId="MS_ClipArt_Gallery.2">
                    <p:embed/>
                    <p:pic>
                      <p:nvPicPr>
                        <p:cNvPr id="11" name="Object 9">
                          <a:extLst>
                            <a:ext uri="{FF2B5EF4-FFF2-40B4-BE49-F238E27FC236}">
                              <a16:creationId xmlns:a16="http://schemas.microsoft.com/office/drawing/2014/main" id="{965EFD84-98A9-46CC-AA47-5335ED4C8D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0">
              <a:extLst>
                <a:ext uri="{FF2B5EF4-FFF2-40B4-BE49-F238E27FC236}">
                  <a16:creationId xmlns:a16="http://schemas.microsoft.com/office/drawing/2014/main" id="{B6C09252-5912-4D15-BA1F-188A725D056B}"/>
                </a:ext>
              </a:extLst>
            </p:cNvPr>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 name="Group 11">
            <a:extLst>
              <a:ext uri="{FF2B5EF4-FFF2-40B4-BE49-F238E27FC236}">
                <a16:creationId xmlns:a16="http://schemas.microsoft.com/office/drawing/2014/main" id="{418855EE-E211-4882-B6B1-3E19F707BC9A}"/>
              </a:ext>
            </a:extLst>
          </p:cNvPr>
          <p:cNvGrpSpPr>
            <a:grpSpLocks/>
          </p:cNvGrpSpPr>
          <p:nvPr/>
        </p:nvGrpSpPr>
        <p:grpSpPr bwMode="auto">
          <a:xfrm>
            <a:off x="7876040" y="2206879"/>
            <a:ext cx="733425" cy="319087"/>
            <a:chOff x="3552" y="246"/>
            <a:chExt cx="527" cy="248"/>
          </a:xfrm>
        </p:grpSpPr>
        <p:graphicFrame>
          <p:nvGraphicFramePr>
            <p:cNvPr id="14" name="Object 12">
              <a:extLst>
                <a:ext uri="{FF2B5EF4-FFF2-40B4-BE49-F238E27FC236}">
                  <a16:creationId xmlns:a16="http://schemas.microsoft.com/office/drawing/2014/main" id="{CC3E238A-6683-4382-ABE2-FE7AA1AB62AC}"/>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7" imgW="1305000" imgH="1085760" progId="MS_ClipArt_Gallery.2">
                    <p:embed/>
                  </p:oleObj>
                </mc:Choice>
                <mc:Fallback>
                  <p:oleObj name="Clip" r:id="rId7" imgW="1305000" imgH="1085760" progId="MS_ClipArt_Gallery.2">
                    <p:embed/>
                    <p:pic>
                      <p:nvPicPr>
                        <p:cNvPr id="14" name="Object 12">
                          <a:extLst>
                            <a:ext uri="{FF2B5EF4-FFF2-40B4-BE49-F238E27FC236}">
                              <a16:creationId xmlns:a16="http://schemas.microsoft.com/office/drawing/2014/main" id="{CC3E238A-6683-4382-ABE2-FE7AA1AB6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3">
              <a:extLst>
                <a:ext uri="{FF2B5EF4-FFF2-40B4-BE49-F238E27FC236}">
                  <a16:creationId xmlns:a16="http://schemas.microsoft.com/office/drawing/2014/main" id="{DE8FA3D0-820E-4062-A995-AF4E4AA10B3A}"/>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8" imgW="676440" imgH="485640" progId="MS_ClipArt_Gallery.2">
                    <p:embed/>
                  </p:oleObj>
                </mc:Choice>
                <mc:Fallback>
                  <p:oleObj name="Clip" r:id="rId8" imgW="676440" imgH="485640" progId="MS_ClipArt_Gallery.2">
                    <p:embed/>
                    <p:pic>
                      <p:nvPicPr>
                        <p:cNvPr id="15" name="Object 13">
                          <a:extLst>
                            <a:ext uri="{FF2B5EF4-FFF2-40B4-BE49-F238E27FC236}">
                              <a16:creationId xmlns:a16="http://schemas.microsoft.com/office/drawing/2014/main" id="{DE8FA3D0-820E-4062-A995-AF4E4AA10B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14">
              <a:extLst>
                <a:ext uri="{FF2B5EF4-FFF2-40B4-BE49-F238E27FC236}">
                  <a16:creationId xmlns:a16="http://schemas.microsoft.com/office/drawing/2014/main" id="{202CFE58-B02A-4D8B-B7F1-CF3AAAE38DAF}"/>
                </a:ext>
              </a:extLst>
            </p:cNvPr>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 name="Group 15">
            <a:extLst>
              <a:ext uri="{FF2B5EF4-FFF2-40B4-BE49-F238E27FC236}">
                <a16:creationId xmlns:a16="http://schemas.microsoft.com/office/drawing/2014/main" id="{B3ED5349-8DF0-43C1-ABF0-63B2004E8BCE}"/>
              </a:ext>
            </a:extLst>
          </p:cNvPr>
          <p:cNvGrpSpPr>
            <a:grpSpLocks/>
          </p:cNvGrpSpPr>
          <p:nvPr/>
        </p:nvGrpSpPr>
        <p:grpSpPr bwMode="auto">
          <a:xfrm>
            <a:off x="8252278" y="1994154"/>
            <a:ext cx="69850" cy="214312"/>
            <a:chOff x="3842" y="406"/>
            <a:chExt cx="51" cy="167"/>
          </a:xfrm>
        </p:grpSpPr>
        <p:sp>
          <p:nvSpPr>
            <p:cNvPr id="18" name="Oval 16">
              <a:extLst>
                <a:ext uri="{FF2B5EF4-FFF2-40B4-BE49-F238E27FC236}">
                  <a16:creationId xmlns:a16="http://schemas.microsoft.com/office/drawing/2014/main" id="{9C78F4B4-CEB5-4760-8E4F-2A408ABDB9E0}"/>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17">
              <a:extLst>
                <a:ext uri="{FF2B5EF4-FFF2-40B4-BE49-F238E27FC236}">
                  <a16:creationId xmlns:a16="http://schemas.microsoft.com/office/drawing/2014/main" id="{896D623D-34FB-462D-8990-428223303743}"/>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18">
              <a:extLst>
                <a:ext uri="{FF2B5EF4-FFF2-40B4-BE49-F238E27FC236}">
                  <a16:creationId xmlns:a16="http://schemas.microsoft.com/office/drawing/2014/main" id="{EFD60779-D410-4FD6-A616-0701B88C3859}"/>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1" name="Group 19">
            <a:extLst>
              <a:ext uri="{FF2B5EF4-FFF2-40B4-BE49-F238E27FC236}">
                <a16:creationId xmlns:a16="http://schemas.microsoft.com/office/drawing/2014/main" id="{ACD3A05B-3FC7-40AC-A377-7B258BC855D3}"/>
              </a:ext>
            </a:extLst>
          </p:cNvPr>
          <p:cNvGrpSpPr>
            <a:grpSpLocks/>
          </p:cNvGrpSpPr>
          <p:nvPr/>
        </p:nvGrpSpPr>
        <p:grpSpPr bwMode="auto">
          <a:xfrm>
            <a:off x="8722178" y="2497391"/>
            <a:ext cx="209550" cy="395288"/>
            <a:chOff x="4180" y="783"/>
            <a:chExt cx="150" cy="307"/>
          </a:xfrm>
        </p:grpSpPr>
        <p:sp>
          <p:nvSpPr>
            <p:cNvPr id="22" name="AutoShape 20">
              <a:extLst>
                <a:ext uri="{FF2B5EF4-FFF2-40B4-BE49-F238E27FC236}">
                  <a16:creationId xmlns:a16="http://schemas.microsoft.com/office/drawing/2014/main" id="{3DC2C04A-9D4C-4BFC-8098-F22D16034A21}"/>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21">
              <a:extLst>
                <a:ext uri="{FF2B5EF4-FFF2-40B4-BE49-F238E27FC236}">
                  <a16:creationId xmlns:a16="http://schemas.microsoft.com/office/drawing/2014/main" id="{D6D6A93B-8605-4344-8399-E407D8B36C04}"/>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22">
              <a:extLst>
                <a:ext uri="{FF2B5EF4-FFF2-40B4-BE49-F238E27FC236}">
                  <a16:creationId xmlns:a16="http://schemas.microsoft.com/office/drawing/2014/main" id="{37F153CB-112C-4301-9A5E-1FE5AE319EC3}"/>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23">
              <a:extLst>
                <a:ext uri="{FF2B5EF4-FFF2-40B4-BE49-F238E27FC236}">
                  <a16:creationId xmlns:a16="http://schemas.microsoft.com/office/drawing/2014/main" id="{0CF2F74C-BD3C-4534-8A6B-4AA920623314}"/>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4">
              <a:extLst>
                <a:ext uri="{FF2B5EF4-FFF2-40B4-BE49-F238E27FC236}">
                  <a16:creationId xmlns:a16="http://schemas.microsoft.com/office/drawing/2014/main" id="{CDCCCC9B-3106-47DE-97BD-7437810A67DA}"/>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5">
              <a:extLst>
                <a:ext uri="{FF2B5EF4-FFF2-40B4-BE49-F238E27FC236}">
                  <a16:creationId xmlns:a16="http://schemas.microsoft.com/office/drawing/2014/main" id="{D8EC0DA2-0F85-4DE7-BE35-6E7375A7DE51}"/>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26">
              <a:extLst>
                <a:ext uri="{FF2B5EF4-FFF2-40B4-BE49-F238E27FC236}">
                  <a16:creationId xmlns:a16="http://schemas.microsoft.com/office/drawing/2014/main" id="{CFA7B3DE-35BD-4B28-8FD9-11EA30987044}"/>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27">
              <a:extLst>
                <a:ext uri="{FF2B5EF4-FFF2-40B4-BE49-F238E27FC236}">
                  <a16:creationId xmlns:a16="http://schemas.microsoft.com/office/drawing/2014/main" id="{FA599DD4-228F-4E00-A94A-2B88FD9A5741}"/>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 name="Group 28">
            <a:extLst>
              <a:ext uri="{FF2B5EF4-FFF2-40B4-BE49-F238E27FC236}">
                <a16:creationId xmlns:a16="http://schemas.microsoft.com/office/drawing/2014/main" id="{762499DB-5B21-436F-AE38-DE2861D1868E}"/>
              </a:ext>
            </a:extLst>
          </p:cNvPr>
          <p:cNvGrpSpPr>
            <a:grpSpLocks/>
          </p:cNvGrpSpPr>
          <p:nvPr/>
        </p:nvGrpSpPr>
        <p:grpSpPr bwMode="auto">
          <a:xfrm rot="-5400000">
            <a:off x="9034916" y="2575178"/>
            <a:ext cx="80962" cy="233363"/>
            <a:chOff x="3842" y="406"/>
            <a:chExt cx="51" cy="167"/>
          </a:xfrm>
        </p:grpSpPr>
        <p:sp>
          <p:nvSpPr>
            <p:cNvPr id="31" name="Oval 29">
              <a:extLst>
                <a:ext uri="{FF2B5EF4-FFF2-40B4-BE49-F238E27FC236}">
                  <a16:creationId xmlns:a16="http://schemas.microsoft.com/office/drawing/2014/main" id="{B598B3FE-EB54-47FD-9BD5-228443FEDE37}"/>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30">
              <a:extLst>
                <a:ext uri="{FF2B5EF4-FFF2-40B4-BE49-F238E27FC236}">
                  <a16:creationId xmlns:a16="http://schemas.microsoft.com/office/drawing/2014/main" id="{2085C35F-6D5C-4176-8991-C400C7CAAE28}"/>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31">
              <a:extLst>
                <a:ext uri="{FF2B5EF4-FFF2-40B4-BE49-F238E27FC236}">
                  <a16:creationId xmlns:a16="http://schemas.microsoft.com/office/drawing/2014/main" id="{B63FEB3F-A10F-4B76-8583-7BB54A4F1AA8}"/>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 name="Line 32">
            <a:extLst>
              <a:ext uri="{FF2B5EF4-FFF2-40B4-BE49-F238E27FC236}">
                <a16:creationId xmlns:a16="http://schemas.microsoft.com/office/drawing/2014/main" id="{06C118F2-E721-4AD3-A7E2-D526383DF753}"/>
              </a:ext>
            </a:extLst>
          </p:cNvPr>
          <p:cNvSpPr>
            <a:spLocks noChangeShapeType="1"/>
          </p:cNvSpPr>
          <p:nvPr/>
        </p:nvSpPr>
        <p:spPr bwMode="auto">
          <a:xfrm>
            <a:off x="8858703" y="2405316"/>
            <a:ext cx="49530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3">
            <a:extLst>
              <a:ext uri="{FF2B5EF4-FFF2-40B4-BE49-F238E27FC236}">
                <a16:creationId xmlns:a16="http://schemas.microsoft.com/office/drawing/2014/main" id="{F70321F7-D728-4F4B-85E1-5FFFD9D82DE8}"/>
              </a:ext>
            </a:extLst>
          </p:cNvPr>
          <p:cNvSpPr>
            <a:spLocks noChangeShapeType="1"/>
          </p:cNvSpPr>
          <p:nvPr/>
        </p:nvSpPr>
        <p:spPr bwMode="auto">
          <a:xfrm>
            <a:off x="8861878" y="2402141"/>
            <a:ext cx="1587" cy="952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34">
            <a:extLst>
              <a:ext uri="{FF2B5EF4-FFF2-40B4-BE49-F238E27FC236}">
                <a16:creationId xmlns:a16="http://schemas.microsoft.com/office/drawing/2014/main" id="{16A8CCB0-B312-4FB3-BD7E-6341AB48FD36}"/>
              </a:ext>
            </a:extLst>
          </p:cNvPr>
          <p:cNvSpPr>
            <a:spLocks noChangeShapeType="1"/>
          </p:cNvSpPr>
          <p:nvPr/>
        </p:nvSpPr>
        <p:spPr bwMode="auto">
          <a:xfrm>
            <a:off x="9357178" y="2400554"/>
            <a:ext cx="1587" cy="82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35">
            <a:extLst>
              <a:ext uri="{FF2B5EF4-FFF2-40B4-BE49-F238E27FC236}">
                <a16:creationId xmlns:a16="http://schemas.microsoft.com/office/drawing/2014/main" id="{3B757F65-3ACE-40BF-B502-9F3A518819CF}"/>
              </a:ext>
            </a:extLst>
          </p:cNvPr>
          <p:cNvSpPr>
            <a:spLocks noChangeShapeType="1"/>
          </p:cNvSpPr>
          <p:nvPr/>
        </p:nvSpPr>
        <p:spPr bwMode="auto">
          <a:xfrm>
            <a:off x="8558665" y="1865566"/>
            <a:ext cx="288925" cy="265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36">
            <a:extLst>
              <a:ext uri="{FF2B5EF4-FFF2-40B4-BE49-F238E27FC236}">
                <a16:creationId xmlns:a16="http://schemas.microsoft.com/office/drawing/2014/main" id="{7FE9213D-F843-457C-A2A9-EDBCB24B1A48}"/>
              </a:ext>
            </a:extLst>
          </p:cNvPr>
          <p:cNvSpPr>
            <a:spLocks noChangeShapeType="1"/>
          </p:cNvSpPr>
          <p:nvPr/>
        </p:nvSpPr>
        <p:spPr bwMode="auto">
          <a:xfrm flipV="1">
            <a:off x="8571365" y="2151316"/>
            <a:ext cx="276225" cy="330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Line 37">
            <a:extLst>
              <a:ext uri="{FF2B5EF4-FFF2-40B4-BE49-F238E27FC236}">
                <a16:creationId xmlns:a16="http://schemas.microsoft.com/office/drawing/2014/main" id="{534F622C-0AB0-4C80-949D-5778F74819B1}"/>
              </a:ext>
            </a:extLst>
          </p:cNvPr>
          <p:cNvSpPr>
            <a:spLocks noChangeShapeType="1"/>
          </p:cNvSpPr>
          <p:nvPr/>
        </p:nvSpPr>
        <p:spPr bwMode="auto">
          <a:xfrm flipV="1">
            <a:off x="9098415" y="2237041"/>
            <a:ext cx="1588" cy="1635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0" name="Group 38">
            <a:extLst>
              <a:ext uri="{FF2B5EF4-FFF2-40B4-BE49-F238E27FC236}">
                <a16:creationId xmlns:a16="http://schemas.microsoft.com/office/drawing/2014/main" id="{116BB972-FE68-448B-BB4E-F446543879FE}"/>
              </a:ext>
            </a:extLst>
          </p:cNvPr>
          <p:cNvGrpSpPr>
            <a:grpSpLocks/>
          </p:cNvGrpSpPr>
          <p:nvPr/>
        </p:nvGrpSpPr>
        <p:grpSpPr bwMode="auto">
          <a:xfrm>
            <a:off x="9217478" y="2475166"/>
            <a:ext cx="209550" cy="395288"/>
            <a:chOff x="4180" y="783"/>
            <a:chExt cx="150" cy="307"/>
          </a:xfrm>
        </p:grpSpPr>
        <p:sp>
          <p:nvSpPr>
            <p:cNvPr id="41" name="AutoShape 39">
              <a:extLst>
                <a:ext uri="{FF2B5EF4-FFF2-40B4-BE49-F238E27FC236}">
                  <a16:creationId xmlns:a16="http://schemas.microsoft.com/office/drawing/2014/main" id="{42655957-AD22-4836-9776-78BEC83AD29A}"/>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40">
              <a:extLst>
                <a:ext uri="{FF2B5EF4-FFF2-40B4-BE49-F238E27FC236}">
                  <a16:creationId xmlns:a16="http://schemas.microsoft.com/office/drawing/2014/main" id="{E45E00C6-FADF-4B7B-AFDB-C296C8AF8A38}"/>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Rectangle 41">
              <a:extLst>
                <a:ext uri="{FF2B5EF4-FFF2-40B4-BE49-F238E27FC236}">
                  <a16:creationId xmlns:a16="http://schemas.microsoft.com/office/drawing/2014/main" id="{3C02F692-CA04-4906-A0AC-451D9DDDC1AE}"/>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AutoShape 42">
              <a:extLst>
                <a:ext uri="{FF2B5EF4-FFF2-40B4-BE49-F238E27FC236}">
                  <a16:creationId xmlns:a16="http://schemas.microsoft.com/office/drawing/2014/main" id="{5B52F6BC-4E82-4DA1-891A-EFDDC1B726E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Line 43">
              <a:extLst>
                <a:ext uri="{FF2B5EF4-FFF2-40B4-BE49-F238E27FC236}">
                  <a16:creationId xmlns:a16="http://schemas.microsoft.com/office/drawing/2014/main" id="{EE267078-FC62-4BE1-91AB-AE1643A34579}"/>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44">
              <a:extLst>
                <a:ext uri="{FF2B5EF4-FFF2-40B4-BE49-F238E27FC236}">
                  <a16:creationId xmlns:a16="http://schemas.microsoft.com/office/drawing/2014/main" id="{59018774-AAD6-4EA9-888B-80AEA2126430}"/>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45">
              <a:extLst>
                <a:ext uri="{FF2B5EF4-FFF2-40B4-BE49-F238E27FC236}">
                  <a16:creationId xmlns:a16="http://schemas.microsoft.com/office/drawing/2014/main" id="{AB196F79-3BEE-4C29-B9CC-A91DF9CF6347}"/>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Rectangle 46">
              <a:extLst>
                <a:ext uri="{FF2B5EF4-FFF2-40B4-BE49-F238E27FC236}">
                  <a16:creationId xmlns:a16="http://schemas.microsoft.com/office/drawing/2014/main" id="{640CD09A-50CD-4643-9750-07577D4CDBCC}"/>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9" name="Group 47">
            <a:extLst>
              <a:ext uri="{FF2B5EF4-FFF2-40B4-BE49-F238E27FC236}">
                <a16:creationId xmlns:a16="http://schemas.microsoft.com/office/drawing/2014/main" id="{BA2B885C-6D25-40EC-AA7F-EA9261FD741F}"/>
              </a:ext>
            </a:extLst>
          </p:cNvPr>
          <p:cNvGrpSpPr>
            <a:grpSpLocks/>
          </p:cNvGrpSpPr>
          <p:nvPr/>
        </p:nvGrpSpPr>
        <p:grpSpPr bwMode="auto">
          <a:xfrm>
            <a:off x="8260215" y="3094291"/>
            <a:ext cx="479425" cy="925513"/>
            <a:chOff x="3314" y="1248"/>
            <a:chExt cx="344" cy="694"/>
          </a:xfrm>
        </p:grpSpPr>
        <p:graphicFrame>
          <p:nvGraphicFramePr>
            <p:cNvPr id="50" name="Object 48">
              <a:extLst>
                <a:ext uri="{FF2B5EF4-FFF2-40B4-BE49-F238E27FC236}">
                  <a16:creationId xmlns:a16="http://schemas.microsoft.com/office/drawing/2014/main" id="{E0DCD9C3-4F45-406F-A80A-894D9BA83C19}"/>
                </a:ext>
              </a:extLst>
            </p:cNvPr>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name="Clip" r:id="rId9" imgW="1305000" imgH="1085760" progId="MS_ClipArt_Gallery.2">
                    <p:embed/>
                  </p:oleObj>
                </mc:Choice>
                <mc:Fallback>
                  <p:oleObj name="Clip" r:id="rId9" imgW="1305000" imgH="1085760" progId="MS_ClipArt_Gallery.2">
                    <p:embed/>
                    <p:pic>
                      <p:nvPicPr>
                        <p:cNvPr id="50" name="Object 48">
                          <a:extLst>
                            <a:ext uri="{FF2B5EF4-FFF2-40B4-BE49-F238E27FC236}">
                              <a16:creationId xmlns:a16="http://schemas.microsoft.com/office/drawing/2014/main" id="{E0DCD9C3-4F45-406F-A80A-894D9BA83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49">
              <a:extLst>
                <a:ext uri="{FF2B5EF4-FFF2-40B4-BE49-F238E27FC236}">
                  <a16:creationId xmlns:a16="http://schemas.microsoft.com/office/drawing/2014/main" id="{1DD87F1B-971D-41F7-8E8A-91A1E8CEDEF5}"/>
                </a:ext>
              </a:extLst>
            </p:cNvPr>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2" name="Object 50">
              <a:extLst>
                <a:ext uri="{FF2B5EF4-FFF2-40B4-BE49-F238E27FC236}">
                  <a16:creationId xmlns:a16="http://schemas.microsoft.com/office/drawing/2014/main" id="{D08853CC-37DF-47F9-809A-F840EBE0A755}"/>
                </a:ext>
              </a:extLst>
            </p:cNvPr>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name="Clip" r:id="rId10" imgW="1305000" imgH="1085760" progId="MS_ClipArt_Gallery.2">
                    <p:embed/>
                  </p:oleObj>
                </mc:Choice>
                <mc:Fallback>
                  <p:oleObj name="Clip" r:id="rId10" imgW="1305000" imgH="1085760" progId="MS_ClipArt_Gallery.2">
                    <p:embed/>
                    <p:pic>
                      <p:nvPicPr>
                        <p:cNvPr id="52" name="Object 50">
                          <a:extLst>
                            <a:ext uri="{FF2B5EF4-FFF2-40B4-BE49-F238E27FC236}">
                              <a16:creationId xmlns:a16="http://schemas.microsoft.com/office/drawing/2014/main" id="{D08853CC-37DF-47F9-809A-F840EBE0A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Line 51">
              <a:extLst>
                <a:ext uri="{FF2B5EF4-FFF2-40B4-BE49-F238E27FC236}">
                  <a16:creationId xmlns:a16="http://schemas.microsoft.com/office/drawing/2014/main" id="{677ACE28-4FC9-448D-A83F-761B38B33E8A}"/>
                </a:ext>
              </a:extLst>
            </p:cNvPr>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4" name="Group 52">
              <a:extLst>
                <a:ext uri="{FF2B5EF4-FFF2-40B4-BE49-F238E27FC236}">
                  <a16:creationId xmlns:a16="http://schemas.microsoft.com/office/drawing/2014/main" id="{73E9F87D-ED4D-4754-B4CB-F224CD3659BB}"/>
                </a:ext>
              </a:extLst>
            </p:cNvPr>
            <p:cNvGrpSpPr>
              <a:grpSpLocks/>
            </p:cNvGrpSpPr>
            <p:nvPr/>
          </p:nvGrpSpPr>
          <p:grpSpPr bwMode="auto">
            <a:xfrm>
              <a:off x="3404" y="1504"/>
              <a:ext cx="51" cy="167"/>
              <a:chOff x="3842" y="406"/>
              <a:chExt cx="51" cy="167"/>
            </a:xfrm>
          </p:grpSpPr>
          <p:sp>
            <p:nvSpPr>
              <p:cNvPr id="56" name="Oval 53">
                <a:extLst>
                  <a:ext uri="{FF2B5EF4-FFF2-40B4-BE49-F238E27FC236}">
                    <a16:creationId xmlns:a16="http://schemas.microsoft.com/office/drawing/2014/main" id="{36CB2A53-71D4-41E1-A83A-97CC7298615B}"/>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54">
                <a:extLst>
                  <a:ext uri="{FF2B5EF4-FFF2-40B4-BE49-F238E27FC236}">
                    <a16:creationId xmlns:a16="http://schemas.microsoft.com/office/drawing/2014/main" id="{0D660F04-6ECC-45FB-B3BE-CAA6A91E87B6}"/>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Oval 55">
                <a:extLst>
                  <a:ext uri="{FF2B5EF4-FFF2-40B4-BE49-F238E27FC236}">
                    <a16:creationId xmlns:a16="http://schemas.microsoft.com/office/drawing/2014/main" id="{921E847A-7F33-402F-86B8-ECC5D59CF631}"/>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 name="Line 56">
              <a:extLst>
                <a:ext uri="{FF2B5EF4-FFF2-40B4-BE49-F238E27FC236}">
                  <a16:creationId xmlns:a16="http://schemas.microsoft.com/office/drawing/2014/main" id="{82E16FD2-D5CE-4FBC-A9C3-13455DE74DCE}"/>
                </a:ext>
              </a:extLst>
            </p:cNvPr>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59" name="Object 58">
            <a:extLst>
              <a:ext uri="{FF2B5EF4-FFF2-40B4-BE49-F238E27FC236}">
                <a16:creationId xmlns:a16="http://schemas.microsoft.com/office/drawing/2014/main" id="{4857D666-6A1E-4889-8CA2-1BF0BFB411D9}"/>
              </a:ext>
            </a:extLst>
          </p:cNvPr>
          <p:cNvGraphicFramePr>
            <a:graphicFrameLocks noChangeAspect="1"/>
          </p:cNvGraphicFramePr>
          <p:nvPr>
            <p:extLst>
              <p:ext uri="{D42A27DB-BD31-4B8C-83A1-F6EECF244321}">
                <p14:modId xmlns:p14="http://schemas.microsoft.com/office/powerpoint/2010/main" val="1255478344"/>
              </p:ext>
            </p:extLst>
          </p:nvPr>
        </p:nvGraphicFramePr>
        <p:xfrm>
          <a:off x="8514215" y="4092829"/>
          <a:ext cx="415925" cy="330200"/>
        </p:xfrm>
        <a:graphic>
          <a:graphicData uri="http://schemas.openxmlformats.org/presentationml/2006/ole">
            <mc:AlternateContent xmlns:mc="http://schemas.openxmlformats.org/markup-compatibility/2006">
              <mc:Choice xmlns:v="urn:schemas-microsoft-com:vml" Requires="v">
                <p:oleObj name="Clip" r:id="rId11" imgW="1305000" imgH="1085760" progId="MS_ClipArt_Gallery.2">
                  <p:embed/>
                </p:oleObj>
              </mc:Choice>
              <mc:Fallback>
                <p:oleObj name="Clip" r:id="rId11" imgW="1305000" imgH="1085760" progId="MS_ClipArt_Gallery.2">
                  <p:embed/>
                  <p:pic>
                    <p:nvPicPr>
                      <p:cNvPr id="59" name="Object 58">
                        <a:extLst>
                          <a:ext uri="{FF2B5EF4-FFF2-40B4-BE49-F238E27FC236}">
                            <a16:creationId xmlns:a16="http://schemas.microsoft.com/office/drawing/2014/main" id="{4857D666-6A1E-4889-8CA2-1BF0BFB41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215" y="4092829"/>
                        <a:ext cx="4159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Oval 59">
            <a:extLst>
              <a:ext uri="{FF2B5EF4-FFF2-40B4-BE49-F238E27FC236}">
                <a16:creationId xmlns:a16="http://schemas.microsoft.com/office/drawing/2014/main" id="{659AB686-92C5-44D0-BC47-CD11512BE837}"/>
              </a:ext>
            </a:extLst>
          </p:cNvPr>
          <p:cNvSpPr>
            <a:spLocks noChangeArrowheads="1"/>
          </p:cNvSpPr>
          <p:nvPr/>
        </p:nvSpPr>
        <p:spPr bwMode="auto">
          <a:xfrm rot="16200000">
            <a:off x="8930934" y="4196810"/>
            <a:ext cx="63500" cy="6508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60">
            <a:extLst>
              <a:ext uri="{FF2B5EF4-FFF2-40B4-BE49-F238E27FC236}">
                <a16:creationId xmlns:a16="http://schemas.microsoft.com/office/drawing/2014/main" id="{6AE74E43-167D-4601-8F97-C719161CDC73}"/>
              </a:ext>
            </a:extLst>
          </p:cNvPr>
          <p:cNvSpPr>
            <a:spLocks noChangeArrowheads="1"/>
          </p:cNvSpPr>
          <p:nvPr/>
        </p:nvSpPr>
        <p:spPr bwMode="auto">
          <a:xfrm rot="16200000">
            <a:off x="9015866" y="4194428"/>
            <a:ext cx="63500" cy="66675"/>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61">
            <a:extLst>
              <a:ext uri="{FF2B5EF4-FFF2-40B4-BE49-F238E27FC236}">
                <a16:creationId xmlns:a16="http://schemas.microsoft.com/office/drawing/2014/main" id="{25837CA7-CB78-41E8-B72D-3918ABDDEE31}"/>
              </a:ext>
            </a:extLst>
          </p:cNvPr>
          <p:cNvSpPr>
            <a:spLocks noChangeArrowheads="1"/>
          </p:cNvSpPr>
          <p:nvPr/>
        </p:nvSpPr>
        <p:spPr bwMode="auto">
          <a:xfrm rot="16200000">
            <a:off x="9093653" y="4199191"/>
            <a:ext cx="61912" cy="6508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Line 62">
            <a:extLst>
              <a:ext uri="{FF2B5EF4-FFF2-40B4-BE49-F238E27FC236}">
                <a16:creationId xmlns:a16="http://schemas.microsoft.com/office/drawing/2014/main" id="{D379CB73-499F-4BDC-895B-FEC3FC685E44}"/>
              </a:ext>
            </a:extLst>
          </p:cNvPr>
          <p:cNvSpPr>
            <a:spLocks noChangeShapeType="1"/>
          </p:cNvSpPr>
          <p:nvPr/>
        </p:nvSpPr>
        <p:spPr bwMode="auto">
          <a:xfrm rot="16200000">
            <a:off x="9353209" y="4079335"/>
            <a:ext cx="60325"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Line 63">
            <a:extLst>
              <a:ext uri="{FF2B5EF4-FFF2-40B4-BE49-F238E27FC236}">
                <a16:creationId xmlns:a16="http://schemas.microsoft.com/office/drawing/2014/main" id="{9B9730CC-5C74-455B-835D-E2B69B4F5AAB}"/>
              </a:ext>
            </a:extLst>
          </p:cNvPr>
          <p:cNvSpPr>
            <a:spLocks noChangeShapeType="1"/>
          </p:cNvSpPr>
          <p:nvPr/>
        </p:nvSpPr>
        <p:spPr bwMode="auto">
          <a:xfrm rot="5400000" flipH="1">
            <a:off x="8726940" y="4070604"/>
            <a:ext cx="635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64">
            <a:extLst>
              <a:ext uri="{FF2B5EF4-FFF2-40B4-BE49-F238E27FC236}">
                <a16:creationId xmlns:a16="http://schemas.microsoft.com/office/drawing/2014/main" id="{6AD666E5-68B2-4DF0-A530-CEB2AF56DB55}"/>
              </a:ext>
            </a:extLst>
          </p:cNvPr>
          <p:cNvSpPr>
            <a:spLocks noChangeShapeType="1"/>
          </p:cNvSpPr>
          <p:nvPr/>
        </p:nvSpPr>
        <p:spPr bwMode="auto">
          <a:xfrm rot="16200000" flipV="1">
            <a:off x="9073809" y="3731673"/>
            <a:ext cx="0" cy="6270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65">
            <a:extLst>
              <a:ext uri="{FF2B5EF4-FFF2-40B4-BE49-F238E27FC236}">
                <a16:creationId xmlns:a16="http://schemas.microsoft.com/office/drawing/2014/main" id="{4DDE4CC7-674F-4888-8DA8-F8D395251616}"/>
              </a:ext>
            </a:extLst>
          </p:cNvPr>
          <p:cNvSpPr>
            <a:spLocks noChangeShapeType="1"/>
          </p:cNvSpPr>
          <p:nvPr/>
        </p:nvSpPr>
        <p:spPr bwMode="auto">
          <a:xfrm flipV="1">
            <a:off x="8739640" y="3670554"/>
            <a:ext cx="93663"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66">
            <a:extLst>
              <a:ext uri="{FF2B5EF4-FFF2-40B4-BE49-F238E27FC236}">
                <a16:creationId xmlns:a16="http://schemas.microsoft.com/office/drawing/2014/main" id="{4A291881-0FE6-448F-8101-EBB54947046F}"/>
              </a:ext>
            </a:extLst>
          </p:cNvPr>
          <p:cNvSpPr>
            <a:spLocks noChangeShapeType="1"/>
          </p:cNvSpPr>
          <p:nvPr/>
        </p:nvSpPr>
        <p:spPr bwMode="auto">
          <a:xfrm>
            <a:off x="9341303" y="3716591"/>
            <a:ext cx="303212" cy="3857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67">
            <a:extLst>
              <a:ext uri="{FF2B5EF4-FFF2-40B4-BE49-F238E27FC236}">
                <a16:creationId xmlns:a16="http://schemas.microsoft.com/office/drawing/2014/main" id="{DD0399F5-0F32-4307-9BFD-B13CD2BE88D9}"/>
              </a:ext>
            </a:extLst>
          </p:cNvPr>
          <p:cNvSpPr>
            <a:spLocks noChangeShapeType="1"/>
          </p:cNvSpPr>
          <p:nvPr/>
        </p:nvSpPr>
        <p:spPr bwMode="auto">
          <a:xfrm flipH="1">
            <a:off x="10136640" y="3713416"/>
            <a:ext cx="279400" cy="392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69" name="Object 68">
            <a:extLst>
              <a:ext uri="{FF2B5EF4-FFF2-40B4-BE49-F238E27FC236}">
                <a16:creationId xmlns:a16="http://schemas.microsoft.com/office/drawing/2014/main" id="{2138F9D3-F975-46E5-A4CC-29B4F98E670E}"/>
              </a:ext>
            </a:extLst>
          </p:cNvPr>
          <p:cNvGraphicFramePr>
            <a:graphicFrameLocks noChangeAspect="1"/>
          </p:cNvGraphicFramePr>
          <p:nvPr>
            <p:extLst>
              <p:ext uri="{D42A27DB-BD31-4B8C-83A1-F6EECF244321}">
                <p14:modId xmlns:p14="http://schemas.microsoft.com/office/powerpoint/2010/main" val="3655141278"/>
              </p:ext>
            </p:extLst>
          </p:nvPr>
        </p:nvGraphicFramePr>
        <p:xfrm>
          <a:off x="10314440" y="3265741"/>
          <a:ext cx="203200" cy="241300"/>
        </p:xfrm>
        <a:graphic>
          <a:graphicData uri="http://schemas.openxmlformats.org/presentationml/2006/ole">
            <mc:AlternateContent xmlns:mc="http://schemas.openxmlformats.org/markup-compatibility/2006">
              <mc:Choice xmlns:v="urn:schemas-microsoft-com:vml" Requires="v">
                <p:oleObj name="Clip" r:id="rId12" imgW="981000" imgH="1209600" progId="MS_ClipArt_Gallery.2">
                  <p:embed/>
                </p:oleObj>
              </mc:Choice>
              <mc:Fallback>
                <p:oleObj name="Clip" r:id="rId12" imgW="981000" imgH="1209600" progId="MS_ClipArt_Gallery.2">
                  <p:embed/>
                  <p:pic>
                    <p:nvPicPr>
                      <p:cNvPr id="69" name="Object 68">
                        <a:extLst>
                          <a:ext uri="{FF2B5EF4-FFF2-40B4-BE49-F238E27FC236}">
                            <a16:creationId xmlns:a16="http://schemas.microsoft.com/office/drawing/2014/main" id="{2138F9D3-F975-46E5-A4CC-29B4F98E67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14440" y="3265741"/>
                        <a:ext cx="203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69">
            <a:extLst>
              <a:ext uri="{FF2B5EF4-FFF2-40B4-BE49-F238E27FC236}">
                <a16:creationId xmlns:a16="http://schemas.microsoft.com/office/drawing/2014/main" id="{34B14E35-13E8-4D75-B2E9-D2976D9A8A20}"/>
              </a:ext>
            </a:extLst>
          </p:cNvPr>
          <p:cNvGraphicFramePr>
            <a:graphicFrameLocks noChangeAspect="1"/>
          </p:cNvGraphicFramePr>
          <p:nvPr>
            <p:extLst>
              <p:ext uri="{D42A27DB-BD31-4B8C-83A1-F6EECF244321}">
                <p14:modId xmlns:p14="http://schemas.microsoft.com/office/powerpoint/2010/main" val="696915501"/>
              </p:ext>
            </p:extLst>
          </p:nvPr>
        </p:nvGraphicFramePr>
        <p:xfrm>
          <a:off x="8977765" y="3346704"/>
          <a:ext cx="203200" cy="239712"/>
        </p:xfrm>
        <a:graphic>
          <a:graphicData uri="http://schemas.openxmlformats.org/presentationml/2006/ole">
            <mc:AlternateContent xmlns:mc="http://schemas.openxmlformats.org/markup-compatibility/2006">
              <mc:Choice xmlns:v="urn:schemas-microsoft-com:vml" Requires="v">
                <p:oleObj name="Clip" r:id="rId14" imgW="981000" imgH="1209600" progId="MS_ClipArt_Gallery.2">
                  <p:embed/>
                </p:oleObj>
              </mc:Choice>
              <mc:Fallback>
                <p:oleObj name="Clip" r:id="rId14" imgW="981000" imgH="1209600" progId="MS_ClipArt_Gallery.2">
                  <p:embed/>
                  <p:pic>
                    <p:nvPicPr>
                      <p:cNvPr id="70" name="Object 69">
                        <a:extLst>
                          <a:ext uri="{FF2B5EF4-FFF2-40B4-BE49-F238E27FC236}">
                            <a16:creationId xmlns:a16="http://schemas.microsoft.com/office/drawing/2014/main" id="{34B14E35-13E8-4D75-B2E9-D2976D9A8A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77765" y="3346704"/>
                        <a:ext cx="2032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 name="Group 70">
            <a:extLst>
              <a:ext uri="{FF2B5EF4-FFF2-40B4-BE49-F238E27FC236}">
                <a16:creationId xmlns:a16="http://schemas.microsoft.com/office/drawing/2014/main" id="{271C6938-400F-42FE-AD03-8F3C9AFA2449}"/>
              </a:ext>
            </a:extLst>
          </p:cNvPr>
          <p:cNvGrpSpPr>
            <a:grpSpLocks/>
          </p:cNvGrpSpPr>
          <p:nvPr/>
        </p:nvGrpSpPr>
        <p:grpSpPr bwMode="auto">
          <a:xfrm>
            <a:off x="9325428" y="4543679"/>
            <a:ext cx="406400" cy="427037"/>
            <a:chOff x="2870" y="1518"/>
            <a:chExt cx="292" cy="320"/>
          </a:xfrm>
        </p:grpSpPr>
        <p:graphicFrame>
          <p:nvGraphicFramePr>
            <p:cNvPr id="72" name="Object 71">
              <a:extLst>
                <a:ext uri="{FF2B5EF4-FFF2-40B4-BE49-F238E27FC236}">
                  <a16:creationId xmlns:a16="http://schemas.microsoft.com/office/drawing/2014/main" id="{BF3A3BE9-42B8-4928-8C30-CC6C1E1889E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5" imgW="819000" imgH="847800" progId="MS_ClipArt_Gallery.2">
                    <p:embed/>
                  </p:oleObj>
                </mc:Choice>
                <mc:Fallback>
                  <p:oleObj name="Clip" r:id="rId15" imgW="819000" imgH="847800" progId="MS_ClipArt_Gallery.2">
                    <p:embed/>
                    <p:pic>
                      <p:nvPicPr>
                        <p:cNvPr id="72" name="Object 71">
                          <a:extLst>
                            <a:ext uri="{FF2B5EF4-FFF2-40B4-BE49-F238E27FC236}">
                              <a16:creationId xmlns:a16="http://schemas.microsoft.com/office/drawing/2014/main" id="{BF3A3BE9-42B8-4928-8C30-CC6C1E1889E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72">
              <a:extLst>
                <a:ext uri="{FF2B5EF4-FFF2-40B4-BE49-F238E27FC236}">
                  <a16:creationId xmlns:a16="http://schemas.microsoft.com/office/drawing/2014/main" id="{038E93E1-53D1-413B-BBA9-21EC79031C07}"/>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7" imgW="1266840" imgH="1200240" progId="MS_ClipArt_Gallery.2">
                    <p:embed/>
                  </p:oleObj>
                </mc:Choice>
                <mc:Fallback>
                  <p:oleObj name="Clip" r:id="rId17" imgW="1266840" imgH="1200240" progId="MS_ClipArt_Gallery.2">
                    <p:embed/>
                    <p:pic>
                      <p:nvPicPr>
                        <p:cNvPr id="73" name="Object 72">
                          <a:extLst>
                            <a:ext uri="{FF2B5EF4-FFF2-40B4-BE49-F238E27FC236}">
                              <a16:creationId xmlns:a16="http://schemas.microsoft.com/office/drawing/2014/main" id="{038E93E1-53D1-413B-BBA9-21EC79031C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4" name="Group 73">
            <a:extLst>
              <a:ext uri="{FF2B5EF4-FFF2-40B4-BE49-F238E27FC236}">
                <a16:creationId xmlns:a16="http://schemas.microsoft.com/office/drawing/2014/main" id="{CECE9451-691C-4BC2-B750-64693D77458A}"/>
              </a:ext>
            </a:extLst>
          </p:cNvPr>
          <p:cNvGrpSpPr>
            <a:grpSpLocks/>
          </p:cNvGrpSpPr>
          <p:nvPr/>
        </p:nvGrpSpPr>
        <p:grpSpPr bwMode="auto">
          <a:xfrm>
            <a:off x="10103303" y="4575429"/>
            <a:ext cx="406400" cy="427037"/>
            <a:chOff x="2870" y="1518"/>
            <a:chExt cx="292" cy="320"/>
          </a:xfrm>
        </p:grpSpPr>
        <p:graphicFrame>
          <p:nvGraphicFramePr>
            <p:cNvPr id="75" name="Object 74">
              <a:extLst>
                <a:ext uri="{FF2B5EF4-FFF2-40B4-BE49-F238E27FC236}">
                  <a16:creationId xmlns:a16="http://schemas.microsoft.com/office/drawing/2014/main" id="{ECB3266A-76BD-4EAB-A8AD-B52EC482AB17}"/>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9" imgW="819000" imgH="847800" progId="MS_ClipArt_Gallery.2">
                    <p:embed/>
                  </p:oleObj>
                </mc:Choice>
                <mc:Fallback>
                  <p:oleObj name="Clip" r:id="rId19" imgW="819000" imgH="847800" progId="MS_ClipArt_Gallery.2">
                    <p:embed/>
                    <p:pic>
                      <p:nvPicPr>
                        <p:cNvPr id="75" name="Object 74">
                          <a:extLst>
                            <a:ext uri="{FF2B5EF4-FFF2-40B4-BE49-F238E27FC236}">
                              <a16:creationId xmlns:a16="http://schemas.microsoft.com/office/drawing/2014/main" id="{ECB3266A-76BD-4EAB-A8AD-B52EC482AB1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75">
              <a:extLst>
                <a:ext uri="{FF2B5EF4-FFF2-40B4-BE49-F238E27FC236}">
                  <a16:creationId xmlns:a16="http://schemas.microsoft.com/office/drawing/2014/main" id="{C48DBC69-D2ED-47F6-8440-1BBB06AF9AA3}"/>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0" imgW="1266840" imgH="1200240" progId="MS_ClipArt_Gallery.2">
                    <p:embed/>
                  </p:oleObj>
                </mc:Choice>
                <mc:Fallback>
                  <p:oleObj name="Clip" r:id="rId20" imgW="1266840" imgH="1200240" progId="MS_ClipArt_Gallery.2">
                    <p:embed/>
                    <p:pic>
                      <p:nvPicPr>
                        <p:cNvPr id="76" name="Object 75">
                          <a:extLst>
                            <a:ext uri="{FF2B5EF4-FFF2-40B4-BE49-F238E27FC236}">
                              <a16:creationId xmlns:a16="http://schemas.microsoft.com/office/drawing/2014/main" id="{C48DBC69-D2ED-47F6-8440-1BBB06AF9AA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7" name="Group 76">
            <a:extLst>
              <a:ext uri="{FF2B5EF4-FFF2-40B4-BE49-F238E27FC236}">
                <a16:creationId xmlns:a16="http://schemas.microsoft.com/office/drawing/2014/main" id="{077DD5B5-CCCE-47DE-AA7B-908F6F46CCAD}"/>
              </a:ext>
            </a:extLst>
          </p:cNvPr>
          <p:cNvGrpSpPr>
            <a:grpSpLocks/>
          </p:cNvGrpSpPr>
          <p:nvPr/>
        </p:nvGrpSpPr>
        <p:grpSpPr bwMode="auto">
          <a:xfrm>
            <a:off x="9688965" y="4291266"/>
            <a:ext cx="379413" cy="376238"/>
            <a:chOff x="4733" y="2082"/>
            <a:chExt cx="272" cy="282"/>
          </a:xfrm>
        </p:grpSpPr>
        <p:graphicFrame>
          <p:nvGraphicFramePr>
            <p:cNvPr id="78" name="Object 77">
              <a:extLst>
                <a:ext uri="{FF2B5EF4-FFF2-40B4-BE49-F238E27FC236}">
                  <a16:creationId xmlns:a16="http://schemas.microsoft.com/office/drawing/2014/main" id="{2EBA48E7-21A2-4381-9AE0-34A61CD3354F}"/>
                </a:ext>
              </a:extLst>
            </p:cNvPr>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name="Clip" r:id="rId21" imgW="819000" imgH="847800" progId="MS_ClipArt_Gallery.2">
                    <p:embed/>
                  </p:oleObj>
                </mc:Choice>
                <mc:Fallback>
                  <p:oleObj name="Clip" r:id="rId21" imgW="819000" imgH="847800" progId="MS_ClipArt_Gallery.2">
                    <p:embed/>
                    <p:pic>
                      <p:nvPicPr>
                        <p:cNvPr id="78" name="Object 77">
                          <a:extLst>
                            <a:ext uri="{FF2B5EF4-FFF2-40B4-BE49-F238E27FC236}">
                              <a16:creationId xmlns:a16="http://schemas.microsoft.com/office/drawing/2014/main" id="{2EBA48E7-21A2-4381-9AE0-34A61CD3354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Rectangle 78">
              <a:extLst>
                <a:ext uri="{FF2B5EF4-FFF2-40B4-BE49-F238E27FC236}">
                  <a16:creationId xmlns:a16="http://schemas.microsoft.com/office/drawing/2014/main" id="{D45BBD64-4A01-406A-BBB2-8382A1F4D0DF}"/>
                </a:ext>
              </a:extLst>
            </p:cNvPr>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0" name="Line 79">
            <a:extLst>
              <a:ext uri="{FF2B5EF4-FFF2-40B4-BE49-F238E27FC236}">
                <a16:creationId xmlns:a16="http://schemas.microsoft.com/office/drawing/2014/main" id="{886B229F-3D19-4AD5-AD37-E64B6327204C}"/>
              </a:ext>
            </a:extLst>
          </p:cNvPr>
          <p:cNvSpPr>
            <a:spLocks noChangeShapeType="1"/>
          </p:cNvSpPr>
          <p:nvPr/>
        </p:nvSpPr>
        <p:spPr bwMode="auto">
          <a:xfrm>
            <a:off x="9995353" y="4194429"/>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1" name="Group 80">
            <a:extLst>
              <a:ext uri="{FF2B5EF4-FFF2-40B4-BE49-F238E27FC236}">
                <a16:creationId xmlns:a16="http://schemas.microsoft.com/office/drawing/2014/main" id="{1B475CBD-2CB7-4EBB-AC81-171496156168}"/>
              </a:ext>
            </a:extLst>
          </p:cNvPr>
          <p:cNvGrpSpPr>
            <a:grpSpLocks/>
          </p:cNvGrpSpPr>
          <p:nvPr/>
        </p:nvGrpSpPr>
        <p:grpSpPr bwMode="auto">
          <a:xfrm>
            <a:off x="10716078" y="3618166"/>
            <a:ext cx="207962" cy="409575"/>
            <a:chOff x="4180" y="783"/>
            <a:chExt cx="150" cy="307"/>
          </a:xfrm>
        </p:grpSpPr>
        <p:sp>
          <p:nvSpPr>
            <p:cNvPr id="82" name="AutoShape 81">
              <a:extLst>
                <a:ext uri="{FF2B5EF4-FFF2-40B4-BE49-F238E27FC236}">
                  <a16:creationId xmlns:a16="http://schemas.microsoft.com/office/drawing/2014/main" id="{BA1B194E-D630-4E51-B734-9926FEBE0587}"/>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Rectangle 82">
              <a:extLst>
                <a:ext uri="{FF2B5EF4-FFF2-40B4-BE49-F238E27FC236}">
                  <a16:creationId xmlns:a16="http://schemas.microsoft.com/office/drawing/2014/main" id="{593B3699-94B2-4E55-B285-47B0C9390385}"/>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Rectangle 83">
              <a:extLst>
                <a:ext uri="{FF2B5EF4-FFF2-40B4-BE49-F238E27FC236}">
                  <a16:creationId xmlns:a16="http://schemas.microsoft.com/office/drawing/2014/main" id="{56A6A2DA-35D4-490E-90E8-35C7A05FDB6A}"/>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AutoShape 84">
              <a:extLst>
                <a:ext uri="{FF2B5EF4-FFF2-40B4-BE49-F238E27FC236}">
                  <a16:creationId xmlns:a16="http://schemas.microsoft.com/office/drawing/2014/main" id="{F7BD43A5-7A0F-4571-AB59-B01B7DA373E0}"/>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Line 85">
              <a:extLst>
                <a:ext uri="{FF2B5EF4-FFF2-40B4-BE49-F238E27FC236}">
                  <a16:creationId xmlns:a16="http://schemas.microsoft.com/office/drawing/2014/main" id="{E42516E3-929E-40AB-A7B4-0E3A8840FDA3}"/>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Line 86">
              <a:extLst>
                <a:ext uri="{FF2B5EF4-FFF2-40B4-BE49-F238E27FC236}">
                  <a16:creationId xmlns:a16="http://schemas.microsoft.com/office/drawing/2014/main" id="{AAA40412-7625-4C28-88D8-1B4BC378D9A0}"/>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Rectangle 87">
              <a:extLst>
                <a:ext uri="{FF2B5EF4-FFF2-40B4-BE49-F238E27FC236}">
                  <a16:creationId xmlns:a16="http://schemas.microsoft.com/office/drawing/2014/main" id="{B09653D6-86EB-429D-8358-8892E722E8B8}"/>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Rectangle 88">
              <a:extLst>
                <a:ext uri="{FF2B5EF4-FFF2-40B4-BE49-F238E27FC236}">
                  <a16:creationId xmlns:a16="http://schemas.microsoft.com/office/drawing/2014/main" id="{8855F675-63A2-46CE-90AC-65ABE2535024}"/>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0" name="Group 89">
            <a:extLst>
              <a:ext uri="{FF2B5EF4-FFF2-40B4-BE49-F238E27FC236}">
                <a16:creationId xmlns:a16="http://schemas.microsoft.com/office/drawing/2014/main" id="{1B483CBB-BF2A-472C-8DCC-4240DA8067C0}"/>
              </a:ext>
            </a:extLst>
          </p:cNvPr>
          <p:cNvGrpSpPr>
            <a:grpSpLocks/>
          </p:cNvGrpSpPr>
          <p:nvPr/>
        </p:nvGrpSpPr>
        <p:grpSpPr bwMode="auto">
          <a:xfrm>
            <a:off x="10703378" y="4062666"/>
            <a:ext cx="207962" cy="409575"/>
            <a:chOff x="4180" y="783"/>
            <a:chExt cx="150" cy="307"/>
          </a:xfrm>
        </p:grpSpPr>
        <p:sp>
          <p:nvSpPr>
            <p:cNvPr id="91" name="AutoShape 90">
              <a:extLst>
                <a:ext uri="{FF2B5EF4-FFF2-40B4-BE49-F238E27FC236}">
                  <a16:creationId xmlns:a16="http://schemas.microsoft.com/office/drawing/2014/main" id="{F9944DA0-85BB-4E27-9A9D-CD9D810B3E46}"/>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Rectangle 91">
              <a:extLst>
                <a:ext uri="{FF2B5EF4-FFF2-40B4-BE49-F238E27FC236}">
                  <a16:creationId xmlns:a16="http://schemas.microsoft.com/office/drawing/2014/main" id="{5062D10B-80D4-468D-8CE1-CD8A6B893AEF}"/>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Rectangle 92">
              <a:extLst>
                <a:ext uri="{FF2B5EF4-FFF2-40B4-BE49-F238E27FC236}">
                  <a16:creationId xmlns:a16="http://schemas.microsoft.com/office/drawing/2014/main" id="{2A2A90E2-352F-45B8-9B74-04C8A23877E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AutoShape 93">
              <a:extLst>
                <a:ext uri="{FF2B5EF4-FFF2-40B4-BE49-F238E27FC236}">
                  <a16:creationId xmlns:a16="http://schemas.microsoft.com/office/drawing/2014/main" id="{13C78C48-CB58-443D-B161-EE04326D6813}"/>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Line 94">
              <a:extLst>
                <a:ext uri="{FF2B5EF4-FFF2-40B4-BE49-F238E27FC236}">
                  <a16:creationId xmlns:a16="http://schemas.microsoft.com/office/drawing/2014/main" id="{C2D87991-92D0-4732-9841-8AB00E161572}"/>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Line 95">
              <a:extLst>
                <a:ext uri="{FF2B5EF4-FFF2-40B4-BE49-F238E27FC236}">
                  <a16:creationId xmlns:a16="http://schemas.microsoft.com/office/drawing/2014/main" id="{E5E10C62-9787-4B0B-A66F-BAFB94163EC3}"/>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Rectangle 96">
              <a:extLst>
                <a:ext uri="{FF2B5EF4-FFF2-40B4-BE49-F238E27FC236}">
                  <a16:creationId xmlns:a16="http://schemas.microsoft.com/office/drawing/2014/main" id="{523BA409-6580-4914-9F67-A59679EE8CC2}"/>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Rectangle 97">
              <a:extLst>
                <a:ext uri="{FF2B5EF4-FFF2-40B4-BE49-F238E27FC236}">
                  <a16:creationId xmlns:a16="http://schemas.microsoft.com/office/drawing/2014/main" id="{37D550F4-00CA-44BB-8B28-3EF1415A4B3A}"/>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9" name="Line 98">
            <a:extLst>
              <a:ext uri="{FF2B5EF4-FFF2-40B4-BE49-F238E27FC236}">
                <a16:creationId xmlns:a16="http://schemas.microsoft.com/office/drawing/2014/main" id="{34D790B3-D786-4E9B-BF45-017EB31854FA}"/>
              </a:ext>
            </a:extLst>
          </p:cNvPr>
          <p:cNvSpPr>
            <a:spLocks noChangeShapeType="1"/>
          </p:cNvSpPr>
          <p:nvPr/>
        </p:nvSpPr>
        <p:spPr bwMode="auto">
          <a:xfrm rot="5400000" flipH="1">
            <a:off x="10329521" y="3992023"/>
            <a:ext cx="6111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Line 99">
            <a:extLst>
              <a:ext uri="{FF2B5EF4-FFF2-40B4-BE49-F238E27FC236}">
                <a16:creationId xmlns:a16="http://schemas.microsoft.com/office/drawing/2014/main" id="{CA6D7024-7112-4F01-84B4-4E840D08F5BE}"/>
              </a:ext>
            </a:extLst>
          </p:cNvPr>
          <p:cNvSpPr>
            <a:spLocks noChangeShapeType="1"/>
          </p:cNvSpPr>
          <p:nvPr/>
        </p:nvSpPr>
        <p:spPr bwMode="auto">
          <a:xfrm rot="16200000">
            <a:off x="10683534" y="4244435"/>
            <a:ext cx="0" cy="103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Line 100">
            <a:extLst>
              <a:ext uri="{FF2B5EF4-FFF2-40B4-BE49-F238E27FC236}">
                <a16:creationId xmlns:a16="http://schemas.microsoft.com/office/drawing/2014/main" id="{6A7C5E8F-08FD-416C-A077-3B75EC7124DA}"/>
              </a:ext>
            </a:extLst>
          </p:cNvPr>
          <p:cNvSpPr>
            <a:spLocks noChangeShapeType="1"/>
          </p:cNvSpPr>
          <p:nvPr/>
        </p:nvSpPr>
        <p:spPr bwMode="auto">
          <a:xfrm rot="16200000">
            <a:off x="10673215" y="3775329"/>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Line 101">
            <a:extLst>
              <a:ext uri="{FF2B5EF4-FFF2-40B4-BE49-F238E27FC236}">
                <a16:creationId xmlns:a16="http://schemas.microsoft.com/office/drawing/2014/main" id="{36242CE3-75EA-4275-9894-9D64EF16C7DF}"/>
              </a:ext>
            </a:extLst>
          </p:cNvPr>
          <p:cNvSpPr>
            <a:spLocks noChangeShapeType="1"/>
          </p:cNvSpPr>
          <p:nvPr/>
        </p:nvSpPr>
        <p:spPr bwMode="auto">
          <a:xfrm flipV="1">
            <a:off x="9352415" y="1916366"/>
            <a:ext cx="458788" cy="2079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Line 102">
            <a:extLst>
              <a:ext uri="{FF2B5EF4-FFF2-40B4-BE49-F238E27FC236}">
                <a16:creationId xmlns:a16="http://schemas.microsoft.com/office/drawing/2014/main" id="{69B0B8B2-A162-480B-B6B2-92607C15EB04}"/>
              </a:ext>
            </a:extLst>
          </p:cNvPr>
          <p:cNvSpPr>
            <a:spLocks noChangeShapeType="1"/>
          </p:cNvSpPr>
          <p:nvPr/>
        </p:nvSpPr>
        <p:spPr bwMode="auto">
          <a:xfrm>
            <a:off x="10287453" y="1900491"/>
            <a:ext cx="485775" cy="2079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Line 103">
            <a:extLst>
              <a:ext uri="{FF2B5EF4-FFF2-40B4-BE49-F238E27FC236}">
                <a16:creationId xmlns:a16="http://schemas.microsoft.com/office/drawing/2014/main" id="{7F19046A-968B-43FF-BD7D-1596DD7DDED3}"/>
              </a:ext>
            </a:extLst>
          </p:cNvPr>
          <p:cNvSpPr>
            <a:spLocks noChangeShapeType="1"/>
          </p:cNvSpPr>
          <p:nvPr/>
        </p:nvSpPr>
        <p:spPr bwMode="auto">
          <a:xfrm flipH="1">
            <a:off x="10806565" y="2237041"/>
            <a:ext cx="241300" cy="6810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Line 104">
            <a:extLst>
              <a:ext uri="{FF2B5EF4-FFF2-40B4-BE49-F238E27FC236}">
                <a16:creationId xmlns:a16="http://schemas.microsoft.com/office/drawing/2014/main" id="{179192E9-5FA6-485E-A419-3BA8E86CEF42}"/>
              </a:ext>
            </a:extLst>
          </p:cNvPr>
          <p:cNvSpPr>
            <a:spLocks noChangeShapeType="1"/>
          </p:cNvSpPr>
          <p:nvPr/>
        </p:nvSpPr>
        <p:spPr bwMode="auto">
          <a:xfrm>
            <a:off x="10036628" y="2013204"/>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Line 105">
            <a:extLst>
              <a:ext uri="{FF2B5EF4-FFF2-40B4-BE49-F238E27FC236}">
                <a16:creationId xmlns:a16="http://schemas.microsoft.com/office/drawing/2014/main" id="{4BACE5D1-840C-4342-A011-7F48E9325A16}"/>
              </a:ext>
            </a:extLst>
          </p:cNvPr>
          <p:cNvSpPr>
            <a:spLocks noChangeShapeType="1"/>
          </p:cNvSpPr>
          <p:nvPr/>
        </p:nvSpPr>
        <p:spPr bwMode="auto">
          <a:xfrm>
            <a:off x="10062028" y="2660904"/>
            <a:ext cx="534987" cy="3683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Line 106">
            <a:extLst>
              <a:ext uri="{FF2B5EF4-FFF2-40B4-BE49-F238E27FC236}">
                <a16:creationId xmlns:a16="http://schemas.microsoft.com/office/drawing/2014/main" id="{E2B55D99-034C-4847-B869-3F7C0202836A}"/>
              </a:ext>
            </a:extLst>
          </p:cNvPr>
          <p:cNvSpPr>
            <a:spLocks noChangeShapeType="1"/>
          </p:cNvSpPr>
          <p:nvPr/>
        </p:nvSpPr>
        <p:spPr bwMode="auto">
          <a:xfrm flipH="1">
            <a:off x="10522403" y="3126041"/>
            <a:ext cx="266700" cy="3603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Line 107">
            <a:extLst>
              <a:ext uri="{FF2B5EF4-FFF2-40B4-BE49-F238E27FC236}">
                <a16:creationId xmlns:a16="http://schemas.microsoft.com/office/drawing/2014/main" id="{27D54A25-BFF4-4238-9478-5DABF1F9BE5D}"/>
              </a:ext>
            </a:extLst>
          </p:cNvPr>
          <p:cNvSpPr>
            <a:spLocks noChangeShapeType="1"/>
          </p:cNvSpPr>
          <p:nvPr/>
        </p:nvSpPr>
        <p:spPr bwMode="auto">
          <a:xfrm flipH="1">
            <a:off x="10295390" y="2205291"/>
            <a:ext cx="560388" cy="384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Line 108">
            <a:extLst>
              <a:ext uri="{FF2B5EF4-FFF2-40B4-BE49-F238E27FC236}">
                <a16:creationId xmlns:a16="http://schemas.microsoft.com/office/drawing/2014/main" id="{9CEEB521-4923-48F7-8F21-44256D2BE010}"/>
              </a:ext>
            </a:extLst>
          </p:cNvPr>
          <p:cNvSpPr>
            <a:spLocks noChangeShapeType="1"/>
          </p:cNvSpPr>
          <p:nvPr/>
        </p:nvSpPr>
        <p:spPr bwMode="auto">
          <a:xfrm flipH="1">
            <a:off x="10304915" y="1644904"/>
            <a:ext cx="350838" cy="2555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Line 109">
            <a:extLst>
              <a:ext uri="{FF2B5EF4-FFF2-40B4-BE49-F238E27FC236}">
                <a16:creationId xmlns:a16="http://schemas.microsoft.com/office/drawing/2014/main" id="{B99EF9A5-BDF0-407B-9CC1-74576A8715CE}"/>
              </a:ext>
            </a:extLst>
          </p:cNvPr>
          <p:cNvSpPr>
            <a:spLocks noChangeShapeType="1"/>
          </p:cNvSpPr>
          <p:nvPr/>
        </p:nvSpPr>
        <p:spPr bwMode="auto">
          <a:xfrm flipH="1">
            <a:off x="11022465" y="1821116"/>
            <a:ext cx="201613" cy="1762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1" name="Group 110">
            <a:extLst>
              <a:ext uri="{FF2B5EF4-FFF2-40B4-BE49-F238E27FC236}">
                <a16:creationId xmlns:a16="http://schemas.microsoft.com/office/drawing/2014/main" id="{19B3CE49-758F-4EE7-BE75-894932BDB5FF}"/>
              </a:ext>
            </a:extLst>
          </p:cNvPr>
          <p:cNvGrpSpPr>
            <a:grpSpLocks/>
          </p:cNvGrpSpPr>
          <p:nvPr/>
        </p:nvGrpSpPr>
        <p:grpSpPr bwMode="auto">
          <a:xfrm>
            <a:off x="8833303" y="2013204"/>
            <a:ext cx="501650" cy="233362"/>
            <a:chOff x="3600" y="219"/>
            <a:chExt cx="360" cy="175"/>
          </a:xfrm>
        </p:grpSpPr>
        <p:sp>
          <p:nvSpPr>
            <p:cNvPr id="112" name="Oval 111">
              <a:extLst>
                <a:ext uri="{FF2B5EF4-FFF2-40B4-BE49-F238E27FC236}">
                  <a16:creationId xmlns:a16="http://schemas.microsoft.com/office/drawing/2014/main" id="{3F7E565B-BD8C-4C23-8BD1-06F01EE73007}"/>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Line 112">
              <a:extLst>
                <a:ext uri="{FF2B5EF4-FFF2-40B4-BE49-F238E27FC236}">
                  <a16:creationId xmlns:a16="http://schemas.microsoft.com/office/drawing/2014/main" id="{41320B7E-2E79-4B66-9E75-8B56967F09CE}"/>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Line 113">
              <a:extLst>
                <a:ext uri="{FF2B5EF4-FFF2-40B4-BE49-F238E27FC236}">
                  <a16:creationId xmlns:a16="http://schemas.microsoft.com/office/drawing/2014/main" id="{CB259460-85F1-4F53-9995-0F42B488F990}"/>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114">
              <a:extLst>
                <a:ext uri="{FF2B5EF4-FFF2-40B4-BE49-F238E27FC236}">
                  <a16:creationId xmlns:a16="http://schemas.microsoft.com/office/drawing/2014/main" id="{6BDBAD05-0C9B-4121-9B71-9F4C264C5960}"/>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b="0">
                <a:latin typeface="Times New Roman" panose="02020603050405020304" pitchFamily="18" charset="0"/>
              </a:endParaRPr>
            </a:p>
          </p:txBody>
        </p:sp>
        <p:sp>
          <p:nvSpPr>
            <p:cNvPr id="116" name="Oval 115">
              <a:extLst>
                <a:ext uri="{FF2B5EF4-FFF2-40B4-BE49-F238E27FC236}">
                  <a16:creationId xmlns:a16="http://schemas.microsoft.com/office/drawing/2014/main" id="{9B67CAA9-E97D-43DE-845F-206C1615386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7" name="Group 116">
              <a:extLst>
                <a:ext uri="{FF2B5EF4-FFF2-40B4-BE49-F238E27FC236}">
                  <a16:creationId xmlns:a16="http://schemas.microsoft.com/office/drawing/2014/main" id="{42597056-AD4D-473F-B8BA-2CF11C1BB3C6}"/>
                </a:ext>
              </a:extLst>
            </p:cNvPr>
            <p:cNvGrpSpPr>
              <a:grpSpLocks/>
            </p:cNvGrpSpPr>
            <p:nvPr/>
          </p:nvGrpSpPr>
          <p:grpSpPr bwMode="auto">
            <a:xfrm>
              <a:off x="3686" y="244"/>
              <a:ext cx="177" cy="66"/>
              <a:chOff x="2848" y="848"/>
              <a:chExt cx="140" cy="98"/>
            </a:xfrm>
          </p:grpSpPr>
          <p:sp>
            <p:nvSpPr>
              <p:cNvPr id="122" name="Line 117">
                <a:extLst>
                  <a:ext uri="{FF2B5EF4-FFF2-40B4-BE49-F238E27FC236}">
                    <a16:creationId xmlns:a16="http://schemas.microsoft.com/office/drawing/2014/main" id="{A9D13428-E2F3-4D3B-884D-81AAC725CDF2}"/>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Line 118">
                <a:extLst>
                  <a:ext uri="{FF2B5EF4-FFF2-40B4-BE49-F238E27FC236}">
                    <a16:creationId xmlns:a16="http://schemas.microsoft.com/office/drawing/2014/main" id="{B0C162D3-34FB-400A-AE92-F3005EE7552E}"/>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Line 119">
                <a:extLst>
                  <a:ext uri="{FF2B5EF4-FFF2-40B4-BE49-F238E27FC236}">
                    <a16:creationId xmlns:a16="http://schemas.microsoft.com/office/drawing/2014/main" id="{AB38A9FD-D4D3-431F-B741-D737F8CC0DB1}"/>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8" name="Group 120">
              <a:extLst>
                <a:ext uri="{FF2B5EF4-FFF2-40B4-BE49-F238E27FC236}">
                  <a16:creationId xmlns:a16="http://schemas.microsoft.com/office/drawing/2014/main" id="{012D56B1-2823-4DC1-BC31-5F99F535797F}"/>
                </a:ext>
              </a:extLst>
            </p:cNvPr>
            <p:cNvGrpSpPr>
              <a:grpSpLocks/>
            </p:cNvGrpSpPr>
            <p:nvPr/>
          </p:nvGrpSpPr>
          <p:grpSpPr bwMode="auto">
            <a:xfrm flipV="1">
              <a:off x="3686" y="243"/>
              <a:ext cx="177" cy="66"/>
              <a:chOff x="2848" y="848"/>
              <a:chExt cx="140" cy="98"/>
            </a:xfrm>
          </p:grpSpPr>
          <p:sp>
            <p:nvSpPr>
              <p:cNvPr id="119" name="Line 121">
                <a:extLst>
                  <a:ext uri="{FF2B5EF4-FFF2-40B4-BE49-F238E27FC236}">
                    <a16:creationId xmlns:a16="http://schemas.microsoft.com/office/drawing/2014/main" id="{0DB74B79-90BC-4D21-A2E1-0D10CC079B17}"/>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Line 122">
                <a:extLst>
                  <a:ext uri="{FF2B5EF4-FFF2-40B4-BE49-F238E27FC236}">
                    <a16:creationId xmlns:a16="http://schemas.microsoft.com/office/drawing/2014/main" id="{7F7CEF88-9D8F-4A2D-8FFE-4E95695F2B18}"/>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Line 123">
                <a:extLst>
                  <a:ext uri="{FF2B5EF4-FFF2-40B4-BE49-F238E27FC236}">
                    <a16:creationId xmlns:a16="http://schemas.microsoft.com/office/drawing/2014/main" id="{446BFDC7-3BCD-49DC-B3DA-900DB86691D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5" name="Group 124">
            <a:extLst>
              <a:ext uri="{FF2B5EF4-FFF2-40B4-BE49-F238E27FC236}">
                <a16:creationId xmlns:a16="http://schemas.microsoft.com/office/drawing/2014/main" id="{CFA61108-720D-4749-8D8B-667172C50BFF}"/>
              </a:ext>
            </a:extLst>
          </p:cNvPr>
          <p:cNvGrpSpPr>
            <a:grpSpLocks/>
          </p:cNvGrpSpPr>
          <p:nvPr/>
        </p:nvGrpSpPr>
        <p:grpSpPr bwMode="auto">
          <a:xfrm>
            <a:off x="9785803" y="1784604"/>
            <a:ext cx="501650" cy="233362"/>
            <a:chOff x="3600" y="219"/>
            <a:chExt cx="360" cy="175"/>
          </a:xfrm>
        </p:grpSpPr>
        <p:sp>
          <p:nvSpPr>
            <p:cNvPr id="126" name="Oval 125">
              <a:extLst>
                <a:ext uri="{FF2B5EF4-FFF2-40B4-BE49-F238E27FC236}">
                  <a16:creationId xmlns:a16="http://schemas.microsoft.com/office/drawing/2014/main" id="{860864A6-31D1-4509-9272-96397A230DB1}"/>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Line 126">
              <a:extLst>
                <a:ext uri="{FF2B5EF4-FFF2-40B4-BE49-F238E27FC236}">
                  <a16:creationId xmlns:a16="http://schemas.microsoft.com/office/drawing/2014/main" id="{BCB8DC76-3627-4B14-8E74-0C23ACB045E0}"/>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Line 127">
              <a:extLst>
                <a:ext uri="{FF2B5EF4-FFF2-40B4-BE49-F238E27FC236}">
                  <a16:creationId xmlns:a16="http://schemas.microsoft.com/office/drawing/2014/main" id="{CB2FC292-A689-419E-9245-FBA1576A5EB3}"/>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128">
              <a:extLst>
                <a:ext uri="{FF2B5EF4-FFF2-40B4-BE49-F238E27FC236}">
                  <a16:creationId xmlns:a16="http://schemas.microsoft.com/office/drawing/2014/main" id="{5045A617-ACD5-4AD0-991C-81301BB896A2}"/>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b="0">
                <a:latin typeface="Times New Roman" panose="02020603050405020304" pitchFamily="18" charset="0"/>
              </a:endParaRPr>
            </a:p>
          </p:txBody>
        </p:sp>
        <p:sp>
          <p:nvSpPr>
            <p:cNvPr id="130" name="Oval 129">
              <a:extLst>
                <a:ext uri="{FF2B5EF4-FFF2-40B4-BE49-F238E27FC236}">
                  <a16:creationId xmlns:a16="http://schemas.microsoft.com/office/drawing/2014/main" id="{DB06F42C-E558-4437-991D-A5BF0F88A6E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31" name="Group 130">
              <a:extLst>
                <a:ext uri="{FF2B5EF4-FFF2-40B4-BE49-F238E27FC236}">
                  <a16:creationId xmlns:a16="http://schemas.microsoft.com/office/drawing/2014/main" id="{2152A985-B93A-42C8-8C2E-50E377FB34B5}"/>
                </a:ext>
              </a:extLst>
            </p:cNvPr>
            <p:cNvGrpSpPr>
              <a:grpSpLocks/>
            </p:cNvGrpSpPr>
            <p:nvPr/>
          </p:nvGrpSpPr>
          <p:grpSpPr bwMode="auto">
            <a:xfrm>
              <a:off x="3686" y="244"/>
              <a:ext cx="177" cy="66"/>
              <a:chOff x="2848" y="848"/>
              <a:chExt cx="140" cy="98"/>
            </a:xfrm>
          </p:grpSpPr>
          <p:sp>
            <p:nvSpPr>
              <p:cNvPr id="136" name="Line 131">
                <a:extLst>
                  <a:ext uri="{FF2B5EF4-FFF2-40B4-BE49-F238E27FC236}">
                    <a16:creationId xmlns:a16="http://schemas.microsoft.com/office/drawing/2014/main" id="{651EBA6C-A918-4A0B-AA4D-3E19F148340B}"/>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Line 132">
                <a:extLst>
                  <a:ext uri="{FF2B5EF4-FFF2-40B4-BE49-F238E27FC236}">
                    <a16:creationId xmlns:a16="http://schemas.microsoft.com/office/drawing/2014/main" id="{910479BF-A9D7-464A-85EC-641C7522F048}"/>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Line 133">
                <a:extLst>
                  <a:ext uri="{FF2B5EF4-FFF2-40B4-BE49-F238E27FC236}">
                    <a16:creationId xmlns:a16="http://schemas.microsoft.com/office/drawing/2014/main" id="{7A071FB6-20FD-4020-97C9-FEFF1E09064D}"/>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2" name="Group 134">
              <a:extLst>
                <a:ext uri="{FF2B5EF4-FFF2-40B4-BE49-F238E27FC236}">
                  <a16:creationId xmlns:a16="http://schemas.microsoft.com/office/drawing/2014/main" id="{D87367A8-EED7-4780-B015-B5F6FF50E01E}"/>
                </a:ext>
              </a:extLst>
            </p:cNvPr>
            <p:cNvGrpSpPr>
              <a:grpSpLocks/>
            </p:cNvGrpSpPr>
            <p:nvPr/>
          </p:nvGrpSpPr>
          <p:grpSpPr bwMode="auto">
            <a:xfrm flipV="1">
              <a:off x="3686" y="243"/>
              <a:ext cx="177" cy="66"/>
              <a:chOff x="2848" y="848"/>
              <a:chExt cx="140" cy="98"/>
            </a:xfrm>
          </p:grpSpPr>
          <p:sp>
            <p:nvSpPr>
              <p:cNvPr id="133" name="Line 135">
                <a:extLst>
                  <a:ext uri="{FF2B5EF4-FFF2-40B4-BE49-F238E27FC236}">
                    <a16:creationId xmlns:a16="http://schemas.microsoft.com/office/drawing/2014/main" id="{90094129-74D5-4F0B-B0C9-0E34F844BE8F}"/>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Line 136">
                <a:extLst>
                  <a:ext uri="{FF2B5EF4-FFF2-40B4-BE49-F238E27FC236}">
                    <a16:creationId xmlns:a16="http://schemas.microsoft.com/office/drawing/2014/main" id="{BB4D7459-19C7-4322-9FEF-FABCB282E493}"/>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Line 137">
                <a:extLst>
                  <a:ext uri="{FF2B5EF4-FFF2-40B4-BE49-F238E27FC236}">
                    <a16:creationId xmlns:a16="http://schemas.microsoft.com/office/drawing/2014/main" id="{35FB3A4A-5BEE-4BAE-AF48-EF3E42D42EA0}"/>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39" name="Group 138">
            <a:extLst>
              <a:ext uri="{FF2B5EF4-FFF2-40B4-BE49-F238E27FC236}">
                <a16:creationId xmlns:a16="http://schemas.microsoft.com/office/drawing/2014/main" id="{17C3E879-8736-4A94-9F61-80E5CCDC2C3E}"/>
              </a:ext>
            </a:extLst>
          </p:cNvPr>
          <p:cNvGrpSpPr>
            <a:grpSpLocks/>
          </p:cNvGrpSpPr>
          <p:nvPr/>
        </p:nvGrpSpPr>
        <p:grpSpPr bwMode="auto">
          <a:xfrm>
            <a:off x="9803265" y="2441829"/>
            <a:ext cx="501650" cy="233362"/>
            <a:chOff x="3600" y="219"/>
            <a:chExt cx="360" cy="175"/>
          </a:xfrm>
        </p:grpSpPr>
        <p:sp>
          <p:nvSpPr>
            <p:cNvPr id="140" name="Oval 139">
              <a:extLst>
                <a:ext uri="{FF2B5EF4-FFF2-40B4-BE49-F238E27FC236}">
                  <a16:creationId xmlns:a16="http://schemas.microsoft.com/office/drawing/2014/main" id="{AD49AF59-10E0-4EB5-A988-C27D7E28BC6C}"/>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Line 140">
              <a:extLst>
                <a:ext uri="{FF2B5EF4-FFF2-40B4-BE49-F238E27FC236}">
                  <a16:creationId xmlns:a16="http://schemas.microsoft.com/office/drawing/2014/main" id="{095228F0-3FD6-460E-A3B0-5DD4AE017CBC}"/>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Line 141">
              <a:extLst>
                <a:ext uri="{FF2B5EF4-FFF2-40B4-BE49-F238E27FC236}">
                  <a16:creationId xmlns:a16="http://schemas.microsoft.com/office/drawing/2014/main" id="{736652A3-460D-492A-AAB8-217648C8727C}"/>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Rectangle 142">
              <a:extLst>
                <a:ext uri="{FF2B5EF4-FFF2-40B4-BE49-F238E27FC236}">
                  <a16:creationId xmlns:a16="http://schemas.microsoft.com/office/drawing/2014/main" id="{0604DFAA-7670-44FA-9014-D60A7E0E83A9}"/>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b="0">
                <a:latin typeface="Times New Roman" panose="02020603050405020304" pitchFamily="18" charset="0"/>
              </a:endParaRPr>
            </a:p>
          </p:txBody>
        </p:sp>
        <p:sp>
          <p:nvSpPr>
            <p:cNvPr id="144" name="Oval 143">
              <a:extLst>
                <a:ext uri="{FF2B5EF4-FFF2-40B4-BE49-F238E27FC236}">
                  <a16:creationId xmlns:a16="http://schemas.microsoft.com/office/drawing/2014/main" id="{1A6B7AE3-3CF9-463D-A854-6D092F9CE7E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 name="Group 144">
              <a:extLst>
                <a:ext uri="{FF2B5EF4-FFF2-40B4-BE49-F238E27FC236}">
                  <a16:creationId xmlns:a16="http://schemas.microsoft.com/office/drawing/2014/main" id="{C7AB00A2-6739-488C-AE1B-C59F8900ECFA}"/>
                </a:ext>
              </a:extLst>
            </p:cNvPr>
            <p:cNvGrpSpPr>
              <a:grpSpLocks/>
            </p:cNvGrpSpPr>
            <p:nvPr/>
          </p:nvGrpSpPr>
          <p:grpSpPr bwMode="auto">
            <a:xfrm>
              <a:off x="3686" y="244"/>
              <a:ext cx="177" cy="66"/>
              <a:chOff x="2848" y="848"/>
              <a:chExt cx="140" cy="98"/>
            </a:xfrm>
          </p:grpSpPr>
          <p:sp>
            <p:nvSpPr>
              <p:cNvPr id="150" name="Line 145">
                <a:extLst>
                  <a:ext uri="{FF2B5EF4-FFF2-40B4-BE49-F238E27FC236}">
                    <a16:creationId xmlns:a16="http://schemas.microsoft.com/office/drawing/2014/main" id="{411C8B1C-3DBF-47BE-B64F-CA5C17E85CB1}"/>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Line 146">
                <a:extLst>
                  <a:ext uri="{FF2B5EF4-FFF2-40B4-BE49-F238E27FC236}">
                    <a16:creationId xmlns:a16="http://schemas.microsoft.com/office/drawing/2014/main" id="{25B054B4-D9BB-4080-A6B2-E8C698F37D81}"/>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Line 147">
                <a:extLst>
                  <a:ext uri="{FF2B5EF4-FFF2-40B4-BE49-F238E27FC236}">
                    <a16:creationId xmlns:a16="http://schemas.microsoft.com/office/drawing/2014/main" id="{063A82DE-4202-4F06-A5EF-2A7310457C6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6" name="Group 148">
              <a:extLst>
                <a:ext uri="{FF2B5EF4-FFF2-40B4-BE49-F238E27FC236}">
                  <a16:creationId xmlns:a16="http://schemas.microsoft.com/office/drawing/2014/main" id="{E8EB5E9B-F974-41F3-B502-DBB8347DD33D}"/>
                </a:ext>
              </a:extLst>
            </p:cNvPr>
            <p:cNvGrpSpPr>
              <a:grpSpLocks/>
            </p:cNvGrpSpPr>
            <p:nvPr/>
          </p:nvGrpSpPr>
          <p:grpSpPr bwMode="auto">
            <a:xfrm flipV="1">
              <a:off x="3686" y="243"/>
              <a:ext cx="177" cy="66"/>
              <a:chOff x="2848" y="848"/>
              <a:chExt cx="140" cy="98"/>
            </a:xfrm>
          </p:grpSpPr>
          <p:sp>
            <p:nvSpPr>
              <p:cNvPr id="147" name="Line 149">
                <a:extLst>
                  <a:ext uri="{FF2B5EF4-FFF2-40B4-BE49-F238E27FC236}">
                    <a16:creationId xmlns:a16="http://schemas.microsoft.com/office/drawing/2014/main" id="{ECE4B822-DD9E-4039-A8E0-E96D59C7AAFE}"/>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Line 150">
                <a:extLst>
                  <a:ext uri="{FF2B5EF4-FFF2-40B4-BE49-F238E27FC236}">
                    <a16:creationId xmlns:a16="http://schemas.microsoft.com/office/drawing/2014/main" id="{C2C0C675-EA0B-410D-9086-9BB2FEF9CC4A}"/>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Line 151">
                <a:extLst>
                  <a:ext uri="{FF2B5EF4-FFF2-40B4-BE49-F238E27FC236}">
                    <a16:creationId xmlns:a16="http://schemas.microsoft.com/office/drawing/2014/main" id="{36CFE1D9-3C3E-41AC-9D1D-D72020BCD014}"/>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53" name="Group 152">
            <a:extLst>
              <a:ext uri="{FF2B5EF4-FFF2-40B4-BE49-F238E27FC236}">
                <a16:creationId xmlns:a16="http://schemas.microsoft.com/office/drawing/2014/main" id="{7685D7F6-9660-4332-BC83-B7F5D66B49E3}"/>
              </a:ext>
            </a:extLst>
          </p:cNvPr>
          <p:cNvGrpSpPr>
            <a:grpSpLocks/>
          </p:cNvGrpSpPr>
          <p:nvPr/>
        </p:nvGrpSpPr>
        <p:grpSpPr bwMode="auto">
          <a:xfrm>
            <a:off x="10773228" y="1992566"/>
            <a:ext cx="500062" cy="233363"/>
            <a:chOff x="3600" y="219"/>
            <a:chExt cx="360" cy="175"/>
          </a:xfrm>
        </p:grpSpPr>
        <p:sp>
          <p:nvSpPr>
            <p:cNvPr id="154" name="Oval 153">
              <a:extLst>
                <a:ext uri="{FF2B5EF4-FFF2-40B4-BE49-F238E27FC236}">
                  <a16:creationId xmlns:a16="http://schemas.microsoft.com/office/drawing/2014/main" id="{62D97EE5-18A2-4FC6-8FFF-C71937A290F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Line 154">
              <a:extLst>
                <a:ext uri="{FF2B5EF4-FFF2-40B4-BE49-F238E27FC236}">
                  <a16:creationId xmlns:a16="http://schemas.microsoft.com/office/drawing/2014/main" id="{2E9AF4A5-754C-4C6A-B3A4-9A797D07CBE5}"/>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Line 155">
              <a:extLst>
                <a:ext uri="{FF2B5EF4-FFF2-40B4-BE49-F238E27FC236}">
                  <a16:creationId xmlns:a16="http://schemas.microsoft.com/office/drawing/2014/main" id="{5EDE8070-8476-40D1-ADCE-5FCD4E0B3EC9}"/>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Rectangle 156">
              <a:extLst>
                <a:ext uri="{FF2B5EF4-FFF2-40B4-BE49-F238E27FC236}">
                  <a16:creationId xmlns:a16="http://schemas.microsoft.com/office/drawing/2014/main" id="{E8DD2446-C335-42DB-B50E-07DB203F2021}"/>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b="0">
                <a:latin typeface="Times New Roman" panose="02020603050405020304" pitchFamily="18" charset="0"/>
              </a:endParaRPr>
            </a:p>
          </p:txBody>
        </p:sp>
        <p:sp>
          <p:nvSpPr>
            <p:cNvPr id="158" name="Oval 157">
              <a:extLst>
                <a:ext uri="{FF2B5EF4-FFF2-40B4-BE49-F238E27FC236}">
                  <a16:creationId xmlns:a16="http://schemas.microsoft.com/office/drawing/2014/main" id="{E05072C1-2DE7-4EAF-AAFA-EA98D150F3C6}"/>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59" name="Group 158">
              <a:extLst>
                <a:ext uri="{FF2B5EF4-FFF2-40B4-BE49-F238E27FC236}">
                  <a16:creationId xmlns:a16="http://schemas.microsoft.com/office/drawing/2014/main" id="{279CBB52-68A7-4E15-9E09-E460745B8266}"/>
                </a:ext>
              </a:extLst>
            </p:cNvPr>
            <p:cNvGrpSpPr>
              <a:grpSpLocks/>
            </p:cNvGrpSpPr>
            <p:nvPr/>
          </p:nvGrpSpPr>
          <p:grpSpPr bwMode="auto">
            <a:xfrm>
              <a:off x="3686" y="244"/>
              <a:ext cx="177" cy="66"/>
              <a:chOff x="2848" y="848"/>
              <a:chExt cx="140" cy="98"/>
            </a:xfrm>
          </p:grpSpPr>
          <p:sp>
            <p:nvSpPr>
              <p:cNvPr id="164" name="Line 159">
                <a:extLst>
                  <a:ext uri="{FF2B5EF4-FFF2-40B4-BE49-F238E27FC236}">
                    <a16:creationId xmlns:a16="http://schemas.microsoft.com/office/drawing/2014/main" id="{A128F090-7C9F-4135-9C41-E8C5F5BECF3E}"/>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Line 160">
                <a:extLst>
                  <a:ext uri="{FF2B5EF4-FFF2-40B4-BE49-F238E27FC236}">
                    <a16:creationId xmlns:a16="http://schemas.microsoft.com/office/drawing/2014/main" id="{6365B21A-642A-453D-B17F-4E38EB3A5FCB}"/>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Line 161">
                <a:extLst>
                  <a:ext uri="{FF2B5EF4-FFF2-40B4-BE49-F238E27FC236}">
                    <a16:creationId xmlns:a16="http://schemas.microsoft.com/office/drawing/2014/main" id="{39512D03-6F2F-43A2-8BC9-58CF9481966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0" name="Group 162">
              <a:extLst>
                <a:ext uri="{FF2B5EF4-FFF2-40B4-BE49-F238E27FC236}">
                  <a16:creationId xmlns:a16="http://schemas.microsoft.com/office/drawing/2014/main" id="{123956AF-0530-43A6-A854-EBABA2B77925}"/>
                </a:ext>
              </a:extLst>
            </p:cNvPr>
            <p:cNvGrpSpPr>
              <a:grpSpLocks/>
            </p:cNvGrpSpPr>
            <p:nvPr/>
          </p:nvGrpSpPr>
          <p:grpSpPr bwMode="auto">
            <a:xfrm flipV="1">
              <a:off x="3686" y="243"/>
              <a:ext cx="177" cy="66"/>
              <a:chOff x="2848" y="848"/>
              <a:chExt cx="140" cy="98"/>
            </a:xfrm>
          </p:grpSpPr>
          <p:sp>
            <p:nvSpPr>
              <p:cNvPr id="161" name="Line 163">
                <a:extLst>
                  <a:ext uri="{FF2B5EF4-FFF2-40B4-BE49-F238E27FC236}">
                    <a16:creationId xmlns:a16="http://schemas.microsoft.com/office/drawing/2014/main" id="{B99463B1-8E63-4C3B-ABAC-D8DCAA3EA280}"/>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Line 164">
                <a:extLst>
                  <a:ext uri="{FF2B5EF4-FFF2-40B4-BE49-F238E27FC236}">
                    <a16:creationId xmlns:a16="http://schemas.microsoft.com/office/drawing/2014/main" id="{A1DA96E2-7E5C-4E49-8FF7-3BDEA5570C40}"/>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Line 165">
                <a:extLst>
                  <a:ext uri="{FF2B5EF4-FFF2-40B4-BE49-F238E27FC236}">
                    <a16:creationId xmlns:a16="http://schemas.microsoft.com/office/drawing/2014/main" id="{07E30590-4CCC-4C3E-9E45-9F9D5415B141}"/>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67" name="Group 166">
            <a:extLst>
              <a:ext uri="{FF2B5EF4-FFF2-40B4-BE49-F238E27FC236}">
                <a16:creationId xmlns:a16="http://schemas.microsoft.com/office/drawing/2014/main" id="{713CF51F-68E6-4337-A73A-A6B2230D1360}"/>
              </a:ext>
            </a:extLst>
          </p:cNvPr>
          <p:cNvGrpSpPr>
            <a:grpSpLocks/>
          </p:cNvGrpSpPr>
          <p:nvPr/>
        </p:nvGrpSpPr>
        <p:grpSpPr bwMode="auto">
          <a:xfrm>
            <a:off x="10579553" y="2889504"/>
            <a:ext cx="501650" cy="233362"/>
            <a:chOff x="3600" y="219"/>
            <a:chExt cx="360" cy="175"/>
          </a:xfrm>
        </p:grpSpPr>
        <p:sp>
          <p:nvSpPr>
            <p:cNvPr id="168" name="Oval 167">
              <a:extLst>
                <a:ext uri="{FF2B5EF4-FFF2-40B4-BE49-F238E27FC236}">
                  <a16:creationId xmlns:a16="http://schemas.microsoft.com/office/drawing/2014/main" id="{831DA452-420D-458F-975C-A29460AF801C}"/>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Line 168">
              <a:extLst>
                <a:ext uri="{FF2B5EF4-FFF2-40B4-BE49-F238E27FC236}">
                  <a16:creationId xmlns:a16="http://schemas.microsoft.com/office/drawing/2014/main" id="{3924DF7A-E094-4883-ABAF-C5F67D6F27A8}"/>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 name="Line 169">
              <a:extLst>
                <a:ext uri="{FF2B5EF4-FFF2-40B4-BE49-F238E27FC236}">
                  <a16:creationId xmlns:a16="http://schemas.microsoft.com/office/drawing/2014/main" id="{C5DAA943-9635-492B-BDEC-563A49D2B83C}"/>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Rectangle 170">
              <a:extLst>
                <a:ext uri="{FF2B5EF4-FFF2-40B4-BE49-F238E27FC236}">
                  <a16:creationId xmlns:a16="http://schemas.microsoft.com/office/drawing/2014/main" id="{826B24CB-19FA-4741-A5D6-249552D264B8}"/>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b="0">
                <a:latin typeface="Times New Roman" panose="02020603050405020304" pitchFamily="18" charset="0"/>
              </a:endParaRPr>
            </a:p>
          </p:txBody>
        </p:sp>
        <p:sp>
          <p:nvSpPr>
            <p:cNvPr id="172" name="Oval 171">
              <a:extLst>
                <a:ext uri="{FF2B5EF4-FFF2-40B4-BE49-F238E27FC236}">
                  <a16:creationId xmlns:a16="http://schemas.microsoft.com/office/drawing/2014/main" id="{A352871A-5E0C-4835-9282-45D613380065}"/>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73" name="Group 172">
              <a:extLst>
                <a:ext uri="{FF2B5EF4-FFF2-40B4-BE49-F238E27FC236}">
                  <a16:creationId xmlns:a16="http://schemas.microsoft.com/office/drawing/2014/main" id="{E95561C9-6489-4538-A247-854088FAD27B}"/>
                </a:ext>
              </a:extLst>
            </p:cNvPr>
            <p:cNvGrpSpPr>
              <a:grpSpLocks/>
            </p:cNvGrpSpPr>
            <p:nvPr/>
          </p:nvGrpSpPr>
          <p:grpSpPr bwMode="auto">
            <a:xfrm>
              <a:off x="3686" y="244"/>
              <a:ext cx="177" cy="66"/>
              <a:chOff x="2848" y="848"/>
              <a:chExt cx="140" cy="98"/>
            </a:xfrm>
          </p:grpSpPr>
          <p:sp>
            <p:nvSpPr>
              <p:cNvPr id="178" name="Line 173">
                <a:extLst>
                  <a:ext uri="{FF2B5EF4-FFF2-40B4-BE49-F238E27FC236}">
                    <a16:creationId xmlns:a16="http://schemas.microsoft.com/office/drawing/2014/main" id="{5205EBA0-45DB-4BBD-99A4-72077896E4BA}"/>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Line 174">
                <a:extLst>
                  <a:ext uri="{FF2B5EF4-FFF2-40B4-BE49-F238E27FC236}">
                    <a16:creationId xmlns:a16="http://schemas.microsoft.com/office/drawing/2014/main" id="{FA77A66F-644F-44F0-BC92-3696CAC4EEED}"/>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Line 175">
                <a:extLst>
                  <a:ext uri="{FF2B5EF4-FFF2-40B4-BE49-F238E27FC236}">
                    <a16:creationId xmlns:a16="http://schemas.microsoft.com/office/drawing/2014/main" id="{9F6141AC-DBD9-4722-8128-8F9087BE37F2}"/>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4" name="Group 176">
              <a:extLst>
                <a:ext uri="{FF2B5EF4-FFF2-40B4-BE49-F238E27FC236}">
                  <a16:creationId xmlns:a16="http://schemas.microsoft.com/office/drawing/2014/main" id="{3A0CA849-A662-42C4-ACF8-D2C1F9B072BF}"/>
                </a:ext>
              </a:extLst>
            </p:cNvPr>
            <p:cNvGrpSpPr>
              <a:grpSpLocks/>
            </p:cNvGrpSpPr>
            <p:nvPr/>
          </p:nvGrpSpPr>
          <p:grpSpPr bwMode="auto">
            <a:xfrm flipV="1">
              <a:off x="3686" y="243"/>
              <a:ext cx="177" cy="66"/>
              <a:chOff x="2848" y="848"/>
              <a:chExt cx="140" cy="98"/>
            </a:xfrm>
          </p:grpSpPr>
          <p:sp>
            <p:nvSpPr>
              <p:cNvPr id="175" name="Line 177">
                <a:extLst>
                  <a:ext uri="{FF2B5EF4-FFF2-40B4-BE49-F238E27FC236}">
                    <a16:creationId xmlns:a16="http://schemas.microsoft.com/office/drawing/2014/main" id="{E5235203-FAC8-4D43-9CFB-A74138DBF419}"/>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Line 178">
                <a:extLst>
                  <a:ext uri="{FF2B5EF4-FFF2-40B4-BE49-F238E27FC236}">
                    <a16:creationId xmlns:a16="http://schemas.microsoft.com/office/drawing/2014/main" id="{BA8C9422-3BC4-4F9C-A820-8280A0BD9C45}"/>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Line 179">
                <a:extLst>
                  <a:ext uri="{FF2B5EF4-FFF2-40B4-BE49-F238E27FC236}">
                    <a16:creationId xmlns:a16="http://schemas.microsoft.com/office/drawing/2014/main" id="{053C7BCE-D719-4C68-95E0-2601DE1EFF6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81" name="Group 180">
            <a:extLst>
              <a:ext uri="{FF2B5EF4-FFF2-40B4-BE49-F238E27FC236}">
                <a16:creationId xmlns:a16="http://schemas.microsoft.com/office/drawing/2014/main" id="{9FD52D54-296F-4EBD-B13F-4BE8610F74B6}"/>
              </a:ext>
            </a:extLst>
          </p:cNvPr>
          <p:cNvGrpSpPr>
            <a:grpSpLocks/>
          </p:cNvGrpSpPr>
          <p:nvPr/>
        </p:nvGrpSpPr>
        <p:grpSpPr bwMode="auto">
          <a:xfrm>
            <a:off x="10246178" y="3473704"/>
            <a:ext cx="501650" cy="234950"/>
            <a:chOff x="3600" y="219"/>
            <a:chExt cx="360" cy="175"/>
          </a:xfrm>
        </p:grpSpPr>
        <p:sp>
          <p:nvSpPr>
            <p:cNvPr id="182" name="Oval 181">
              <a:extLst>
                <a:ext uri="{FF2B5EF4-FFF2-40B4-BE49-F238E27FC236}">
                  <a16:creationId xmlns:a16="http://schemas.microsoft.com/office/drawing/2014/main" id="{0E0A250F-5D5B-4FAF-975E-91E68A2311D0}"/>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Line 182">
              <a:extLst>
                <a:ext uri="{FF2B5EF4-FFF2-40B4-BE49-F238E27FC236}">
                  <a16:creationId xmlns:a16="http://schemas.microsoft.com/office/drawing/2014/main" id="{62941682-A318-4FF2-9DC5-F2A44DD0A676}"/>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Line 183">
              <a:extLst>
                <a:ext uri="{FF2B5EF4-FFF2-40B4-BE49-F238E27FC236}">
                  <a16:creationId xmlns:a16="http://schemas.microsoft.com/office/drawing/2014/main" id="{C67F2EED-F8DC-46B1-9640-109448FB5D2F}"/>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Rectangle 184">
              <a:extLst>
                <a:ext uri="{FF2B5EF4-FFF2-40B4-BE49-F238E27FC236}">
                  <a16:creationId xmlns:a16="http://schemas.microsoft.com/office/drawing/2014/main" id="{8503C202-E990-4060-8952-FA384669F8CA}"/>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b="0">
                <a:latin typeface="Times New Roman" panose="02020603050405020304" pitchFamily="18" charset="0"/>
              </a:endParaRPr>
            </a:p>
          </p:txBody>
        </p:sp>
        <p:sp>
          <p:nvSpPr>
            <p:cNvPr id="186" name="Oval 185">
              <a:extLst>
                <a:ext uri="{FF2B5EF4-FFF2-40B4-BE49-F238E27FC236}">
                  <a16:creationId xmlns:a16="http://schemas.microsoft.com/office/drawing/2014/main" id="{3C3D4FED-D63B-4E4B-AD2F-867E55B18D1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7" name="Group 186">
              <a:extLst>
                <a:ext uri="{FF2B5EF4-FFF2-40B4-BE49-F238E27FC236}">
                  <a16:creationId xmlns:a16="http://schemas.microsoft.com/office/drawing/2014/main" id="{A38E40B8-A222-4733-AD2A-DEB2B13D09E5}"/>
                </a:ext>
              </a:extLst>
            </p:cNvPr>
            <p:cNvGrpSpPr>
              <a:grpSpLocks/>
            </p:cNvGrpSpPr>
            <p:nvPr/>
          </p:nvGrpSpPr>
          <p:grpSpPr bwMode="auto">
            <a:xfrm>
              <a:off x="3686" y="244"/>
              <a:ext cx="177" cy="66"/>
              <a:chOff x="2848" y="848"/>
              <a:chExt cx="140" cy="98"/>
            </a:xfrm>
          </p:grpSpPr>
          <p:sp>
            <p:nvSpPr>
              <p:cNvPr id="192" name="Line 187">
                <a:extLst>
                  <a:ext uri="{FF2B5EF4-FFF2-40B4-BE49-F238E27FC236}">
                    <a16:creationId xmlns:a16="http://schemas.microsoft.com/office/drawing/2014/main" id="{28045FD9-5A80-4EA4-9CA6-A45F54BA1C9A}"/>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Line 188">
                <a:extLst>
                  <a:ext uri="{FF2B5EF4-FFF2-40B4-BE49-F238E27FC236}">
                    <a16:creationId xmlns:a16="http://schemas.microsoft.com/office/drawing/2014/main" id="{F1DAB736-A91E-4F5B-A766-226CA4A16CC9}"/>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Line 189">
                <a:extLst>
                  <a:ext uri="{FF2B5EF4-FFF2-40B4-BE49-F238E27FC236}">
                    <a16:creationId xmlns:a16="http://schemas.microsoft.com/office/drawing/2014/main" id="{D4078D81-73DD-4477-987E-F47657596ECA}"/>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8" name="Group 190">
              <a:extLst>
                <a:ext uri="{FF2B5EF4-FFF2-40B4-BE49-F238E27FC236}">
                  <a16:creationId xmlns:a16="http://schemas.microsoft.com/office/drawing/2014/main" id="{D17675A7-86C0-4DEC-8D69-7D4640C4AD69}"/>
                </a:ext>
              </a:extLst>
            </p:cNvPr>
            <p:cNvGrpSpPr>
              <a:grpSpLocks/>
            </p:cNvGrpSpPr>
            <p:nvPr/>
          </p:nvGrpSpPr>
          <p:grpSpPr bwMode="auto">
            <a:xfrm flipV="1">
              <a:off x="3686" y="243"/>
              <a:ext cx="177" cy="66"/>
              <a:chOff x="2848" y="848"/>
              <a:chExt cx="140" cy="98"/>
            </a:xfrm>
          </p:grpSpPr>
          <p:sp>
            <p:nvSpPr>
              <p:cNvPr id="189" name="Line 191">
                <a:extLst>
                  <a:ext uri="{FF2B5EF4-FFF2-40B4-BE49-F238E27FC236}">
                    <a16:creationId xmlns:a16="http://schemas.microsoft.com/office/drawing/2014/main" id="{677E83C0-17ED-42A9-B05A-7970F4D1408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Line 192">
                <a:extLst>
                  <a:ext uri="{FF2B5EF4-FFF2-40B4-BE49-F238E27FC236}">
                    <a16:creationId xmlns:a16="http://schemas.microsoft.com/office/drawing/2014/main" id="{AA53B698-3EE3-4E4D-BEFF-5371E1624C5A}"/>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Line 193">
                <a:extLst>
                  <a:ext uri="{FF2B5EF4-FFF2-40B4-BE49-F238E27FC236}">
                    <a16:creationId xmlns:a16="http://schemas.microsoft.com/office/drawing/2014/main" id="{1B947659-7656-4DAB-AB7D-E772A6F70FE3}"/>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95" name="Group 194">
            <a:extLst>
              <a:ext uri="{FF2B5EF4-FFF2-40B4-BE49-F238E27FC236}">
                <a16:creationId xmlns:a16="http://schemas.microsoft.com/office/drawing/2014/main" id="{959BEC1C-3D50-4E20-AE09-07E95C0F4E96}"/>
              </a:ext>
            </a:extLst>
          </p:cNvPr>
          <p:cNvGrpSpPr>
            <a:grpSpLocks/>
          </p:cNvGrpSpPr>
          <p:nvPr/>
        </p:nvGrpSpPr>
        <p:grpSpPr bwMode="auto">
          <a:xfrm>
            <a:off x="9636578" y="3962654"/>
            <a:ext cx="500062" cy="233362"/>
            <a:chOff x="3600" y="219"/>
            <a:chExt cx="360" cy="175"/>
          </a:xfrm>
        </p:grpSpPr>
        <p:sp>
          <p:nvSpPr>
            <p:cNvPr id="196" name="Oval 195">
              <a:extLst>
                <a:ext uri="{FF2B5EF4-FFF2-40B4-BE49-F238E27FC236}">
                  <a16:creationId xmlns:a16="http://schemas.microsoft.com/office/drawing/2014/main" id="{540F69F1-075E-4B8C-B8C2-651533C6132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Line 196">
              <a:extLst>
                <a:ext uri="{FF2B5EF4-FFF2-40B4-BE49-F238E27FC236}">
                  <a16:creationId xmlns:a16="http://schemas.microsoft.com/office/drawing/2014/main" id="{5FA0B442-B244-4627-A451-03A2727E298B}"/>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Line 197">
              <a:extLst>
                <a:ext uri="{FF2B5EF4-FFF2-40B4-BE49-F238E27FC236}">
                  <a16:creationId xmlns:a16="http://schemas.microsoft.com/office/drawing/2014/main" id="{0E3212D6-1324-4B38-A731-F35C012912C2}"/>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Rectangle 198">
              <a:extLst>
                <a:ext uri="{FF2B5EF4-FFF2-40B4-BE49-F238E27FC236}">
                  <a16:creationId xmlns:a16="http://schemas.microsoft.com/office/drawing/2014/main" id="{949D7A7E-05B2-452C-87DA-397269805FDF}"/>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b="0">
                <a:latin typeface="Times New Roman" panose="02020603050405020304" pitchFamily="18" charset="0"/>
              </a:endParaRPr>
            </a:p>
          </p:txBody>
        </p:sp>
        <p:sp>
          <p:nvSpPr>
            <p:cNvPr id="200" name="Oval 199">
              <a:extLst>
                <a:ext uri="{FF2B5EF4-FFF2-40B4-BE49-F238E27FC236}">
                  <a16:creationId xmlns:a16="http://schemas.microsoft.com/office/drawing/2014/main" id="{638D809C-2592-4569-9A5F-2B1D4F173F0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01" name="Group 200">
              <a:extLst>
                <a:ext uri="{FF2B5EF4-FFF2-40B4-BE49-F238E27FC236}">
                  <a16:creationId xmlns:a16="http://schemas.microsoft.com/office/drawing/2014/main" id="{C3156C2B-8D5C-4800-B9F0-B877236A609B}"/>
                </a:ext>
              </a:extLst>
            </p:cNvPr>
            <p:cNvGrpSpPr>
              <a:grpSpLocks/>
            </p:cNvGrpSpPr>
            <p:nvPr/>
          </p:nvGrpSpPr>
          <p:grpSpPr bwMode="auto">
            <a:xfrm>
              <a:off x="3686" y="244"/>
              <a:ext cx="177" cy="66"/>
              <a:chOff x="2848" y="848"/>
              <a:chExt cx="140" cy="98"/>
            </a:xfrm>
          </p:grpSpPr>
          <p:sp>
            <p:nvSpPr>
              <p:cNvPr id="206" name="Line 201">
                <a:extLst>
                  <a:ext uri="{FF2B5EF4-FFF2-40B4-BE49-F238E27FC236}">
                    <a16:creationId xmlns:a16="http://schemas.microsoft.com/office/drawing/2014/main" id="{FF34D2B1-DF38-4775-9E95-8B20B0FA4445}"/>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Line 202">
                <a:extLst>
                  <a:ext uri="{FF2B5EF4-FFF2-40B4-BE49-F238E27FC236}">
                    <a16:creationId xmlns:a16="http://schemas.microsoft.com/office/drawing/2014/main" id="{623C7433-1C19-46EA-B41A-A72DDDE9D20C}"/>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Line 203">
                <a:extLst>
                  <a:ext uri="{FF2B5EF4-FFF2-40B4-BE49-F238E27FC236}">
                    <a16:creationId xmlns:a16="http://schemas.microsoft.com/office/drawing/2014/main" id="{F2353B99-574D-42C1-8750-F943AECAE7D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02" name="Group 204">
              <a:extLst>
                <a:ext uri="{FF2B5EF4-FFF2-40B4-BE49-F238E27FC236}">
                  <a16:creationId xmlns:a16="http://schemas.microsoft.com/office/drawing/2014/main" id="{17EACEF5-E635-4D2A-A081-9E814E0958DC}"/>
                </a:ext>
              </a:extLst>
            </p:cNvPr>
            <p:cNvGrpSpPr>
              <a:grpSpLocks/>
            </p:cNvGrpSpPr>
            <p:nvPr/>
          </p:nvGrpSpPr>
          <p:grpSpPr bwMode="auto">
            <a:xfrm flipV="1">
              <a:off x="3686" y="243"/>
              <a:ext cx="177" cy="66"/>
              <a:chOff x="2848" y="848"/>
              <a:chExt cx="140" cy="98"/>
            </a:xfrm>
          </p:grpSpPr>
          <p:sp>
            <p:nvSpPr>
              <p:cNvPr id="203" name="Line 205">
                <a:extLst>
                  <a:ext uri="{FF2B5EF4-FFF2-40B4-BE49-F238E27FC236}">
                    <a16:creationId xmlns:a16="http://schemas.microsoft.com/office/drawing/2014/main" id="{701BA3A2-ED89-4187-8600-FDF835EA39AC}"/>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Line 206">
                <a:extLst>
                  <a:ext uri="{FF2B5EF4-FFF2-40B4-BE49-F238E27FC236}">
                    <a16:creationId xmlns:a16="http://schemas.microsoft.com/office/drawing/2014/main" id="{7FF10DAA-D4AE-4C94-9E71-B12F854DD0A6}"/>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Line 207">
                <a:extLst>
                  <a:ext uri="{FF2B5EF4-FFF2-40B4-BE49-F238E27FC236}">
                    <a16:creationId xmlns:a16="http://schemas.microsoft.com/office/drawing/2014/main" id="{0038CBEB-42CE-4CA9-8838-1A8F80F9A302}"/>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09" name="Group 208">
            <a:extLst>
              <a:ext uri="{FF2B5EF4-FFF2-40B4-BE49-F238E27FC236}">
                <a16:creationId xmlns:a16="http://schemas.microsoft.com/office/drawing/2014/main" id="{36C4B712-2C80-4FEC-9F7C-843333FC499C}"/>
              </a:ext>
            </a:extLst>
          </p:cNvPr>
          <p:cNvGrpSpPr>
            <a:grpSpLocks/>
          </p:cNvGrpSpPr>
          <p:nvPr/>
        </p:nvGrpSpPr>
        <p:grpSpPr bwMode="auto">
          <a:xfrm>
            <a:off x="8833303" y="3586416"/>
            <a:ext cx="501650" cy="233363"/>
            <a:chOff x="3600" y="219"/>
            <a:chExt cx="360" cy="175"/>
          </a:xfrm>
        </p:grpSpPr>
        <p:sp>
          <p:nvSpPr>
            <p:cNvPr id="210" name="Oval 209">
              <a:extLst>
                <a:ext uri="{FF2B5EF4-FFF2-40B4-BE49-F238E27FC236}">
                  <a16:creationId xmlns:a16="http://schemas.microsoft.com/office/drawing/2014/main" id="{F843329D-7D4E-4B5B-A102-2C0182DCFE49}"/>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Line 210">
              <a:extLst>
                <a:ext uri="{FF2B5EF4-FFF2-40B4-BE49-F238E27FC236}">
                  <a16:creationId xmlns:a16="http://schemas.microsoft.com/office/drawing/2014/main" id="{469E3154-7386-4394-82CA-DE93993BB556}"/>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Line 211">
              <a:extLst>
                <a:ext uri="{FF2B5EF4-FFF2-40B4-BE49-F238E27FC236}">
                  <a16:creationId xmlns:a16="http://schemas.microsoft.com/office/drawing/2014/main" id="{2FC76724-678A-4764-BEE1-AB841D8DC487}"/>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Rectangle 212">
              <a:extLst>
                <a:ext uri="{FF2B5EF4-FFF2-40B4-BE49-F238E27FC236}">
                  <a16:creationId xmlns:a16="http://schemas.microsoft.com/office/drawing/2014/main" id="{78A60DE9-2B20-4F1B-BF88-7EB494A84A1F}"/>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b="0">
                <a:latin typeface="Times New Roman" panose="02020603050405020304" pitchFamily="18" charset="0"/>
              </a:endParaRPr>
            </a:p>
          </p:txBody>
        </p:sp>
        <p:sp>
          <p:nvSpPr>
            <p:cNvPr id="214" name="Oval 213">
              <a:extLst>
                <a:ext uri="{FF2B5EF4-FFF2-40B4-BE49-F238E27FC236}">
                  <a16:creationId xmlns:a16="http://schemas.microsoft.com/office/drawing/2014/main" id="{2697842E-2D90-4D03-B78E-9B3673584049}"/>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15" name="Group 214">
              <a:extLst>
                <a:ext uri="{FF2B5EF4-FFF2-40B4-BE49-F238E27FC236}">
                  <a16:creationId xmlns:a16="http://schemas.microsoft.com/office/drawing/2014/main" id="{250676C5-9817-45FF-B37E-794CC812E7EA}"/>
                </a:ext>
              </a:extLst>
            </p:cNvPr>
            <p:cNvGrpSpPr>
              <a:grpSpLocks/>
            </p:cNvGrpSpPr>
            <p:nvPr/>
          </p:nvGrpSpPr>
          <p:grpSpPr bwMode="auto">
            <a:xfrm>
              <a:off x="3686" y="244"/>
              <a:ext cx="177" cy="66"/>
              <a:chOff x="2848" y="848"/>
              <a:chExt cx="140" cy="98"/>
            </a:xfrm>
          </p:grpSpPr>
          <p:sp>
            <p:nvSpPr>
              <p:cNvPr id="220" name="Line 215">
                <a:extLst>
                  <a:ext uri="{FF2B5EF4-FFF2-40B4-BE49-F238E27FC236}">
                    <a16:creationId xmlns:a16="http://schemas.microsoft.com/office/drawing/2014/main" id="{58C01A99-88A0-4E40-84FC-3F64FB6DAA41}"/>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1" name="Line 216">
                <a:extLst>
                  <a:ext uri="{FF2B5EF4-FFF2-40B4-BE49-F238E27FC236}">
                    <a16:creationId xmlns:a16="http://schemas.microsoft.com/office/drawing/2014/main" id="{9019D3EC-428D-4D0C-991A-D407B6BA7FAD}"/>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2" name="Line 217">
                <a:extLst>
                  <a:ext uri="{FF2B5EF4-FFF2-40B4-BE49-F238E27FC236}">
                    <a16:creationId xmlns:a16="http://schemas.microsoft.com/office/drawing/2014/main" id="{6548A85B-866F-4602-9165-FDD26F1BB29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16" name="Group 218">
              <a:extLst>
                <a:ext uri="{FF2B5EF4-FFF2-40B4-BE49-F238E27FC236}">
                  <a16:creationId xmlns:a16="http://schemas.microsoft.com/office/drawing/2014/main" id="{1DF8A410-EB1B-41BB-86BA-E5B8333F656C}"/>
                </a:ext>
              </a:extLst>
            </p:cNvPr>
            <p:cNvGrpSpPr>
              <a:grpSpLocks/>
            </p:cNvGrpSpPr>
            <p:nvPr/>
          </p:nvGrpSpPr>
          <p:grpSpPr bwMode="auto">
            <a:xfrm flipV="1">
              <a:off x="3686" y="243"/>
              <a:ext cx="177" cy="66"/>
              <a:chOff x="2848" y="848"/>
              <a:chExt cx="140" cy="98"/>
            </a:xfrm>
          </p:grpSpPr>
          <p:sp>
            <p:nvSpPr>
              <p:cNvPr id="217" name="Line 219">
                <a:extLst>
                  <a:ext uri="{FF2B5EF4-FFF2-40B4-BE49-F238E27FC236}">
                    <a16:creationId xmlns:a16="http://schemas.microsoft.com/office/drawing/2014/main" id="{93A69730-8707-4E07-A494-47892CFDE3E9}"/>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 name="Line 220">
                <a:extLst>
                  <a:ext uri="{FF2B5EF4-FFF2-40B4-BE49-F238E27FC236}">
                    <a16:creationId xmlns:a16="http://schemas.microsoft.com/office/drawing/2014/main" id="{F19DAB3A-A5F0-4B70-A92B-C254B80D07EB}"/>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Line 221">
                <a:extLst>
                  <a:ext uri="{FF2B5EF4-FFF2-40B4-BE49-F238E27FC236}">
                    <a16:creationId xmlns:a16="http://schemas.microsoft.com/office/drawing/2014/main" id="{887A88BC-A221-41ED-A76A-6E28E9DB288A}"/>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23" name="Line 222">
            <a:extLst>
              <a:ext uri="{FF2B5EF4-FFF2-40B4-BE49-F238E27FC236}">
                <a16:creationId xmlns:a16="http://schemas.microsoft.com/office/drawing/2014/main" id="{EFD044BE-6428-4F92-88D1-440174799313}"/>
              </a:ext>
            </a:extLst>
          </p:cNvPr>
          <p:cNvSpPr>
            <a:spLocks noChangeShapeType="1"/>
          </p:cNvSpPr>
          <p:nvPr/>
        </p:nvSpPr>
        <p:spPr bwMode="auto">
          <a:xfrm flipV="1">
            <a:off x="9088890" y="3799141"/>
            <a:ext cx="1588" cy="249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24" name="Group 223">
            <a:extLst>
              <a:ext uri="{FF2B5EF4-FFF2-40B4-BE49-F238E27FC236}">
                <a16:creationId xmlns:a16="http://schemas.microsoft.com/office/drawing/2014/main" id="{B3BA97C2-8687-4DE0-B2F2-A400FDBBF397}"/>
              </a:ext>
            </a:extLst>
          </p:cNvPr>
          <p:cNvGrpSpPr>
            <a:grpSpLocks/>
          </p:cNvGrpSpPr>
          <p:nvPr/>
        </p:nvGrpSpPr>
        <p:grpSpPr bwMode="auto">
          <a:xfrm>
            <a:off x="7542665" y="1133729"/>
            <a:ext cx="814388" cy="854075"/>
            <a:chOff x="4180" y="744"/>
            <a:chExt cx="513" cy="538"/>
          </a:xfrm>
        </p:grpSpPr>
        <p:sp>
          <p:nvSpPr>
            <p:cNvPr id="225" name="Rectangle 224">
              <a:extLst>
                <a:ext uri="{FF2B5EF4-FFF2-40B4-BE49-F238E27FC236}">
                  <a16:creationId xmlns:a16="http://schemas.microsoft.com/office/drawing/2014/main" id="{87C2C116-7CA9-4226-B9E4-D1DE25EFFF29}"/>
                </a:ext>
              </a:extLst>
            </p:cNvPr>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 name="Rectangle 225">
              <a:extLst>
                <a:ext uri="{FF2B5EF4-FFF2-40B4-BE49-F238E27FC236}">
                  <a16:creationId xmlns:a16="http://schemas.microsoft.com/office/drawing/2014/main" id="{66592009-59FD-4271-9D28-0ABF4D3BF26C}"/>
                </a:ext>
              </a:extLst>
            </p:cNvPr>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 name="Rectangle 226">
              <a:extLst>
                <a:ext uri="{FF2B5EF4-FFF2-40B4-BE49-F238E27FC236}">
                  <a16:creationId xmlns:a16="http://schemas.microsoft.com/office/drawing/2014/main" id="{FE6D5190-E206-47FC-A151-F6B0A32FAFD4}"/>
                </a:ext>
              </a:extLst>
            </p:cNvPr>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8" name="Text Box 227">
              <a:extLst>
                <a:ext uri="{FF2B5EF4-FFF2-40B4-BE49-F238E27FC236}">
                  <a16:creationId xmlns:a16="http://schemas.microsoft.com/office/drawing/2014/main" id="{C148B4BA-4BFA-40E8-867D-3366018C6928}"/>
                </a:ext>
              </a:extLst>
            </p:cNvPr>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000" b="0">
                  <a:latin typeface="Comic Sans MS" panose="030F0702030302020204" pitchFamily="66" charset="0"/>
                </a:rPr>
                <a:t>application</a:t>
              </a:r>
            </a:p>
            <a:p>
              <a:pPr eaLnBrk="0" hangingPunct="0"/>
              <a:r>
                <a:rPr lang="en-US" altLang="en-US" sz="1000" b="0">
                  <a:solidFill>
                    <a:schemeClr val="bg1"/>
                  </a:solidFill>
                  <a:latin typeface="Comic Sans MS" panose="030F0702030302020204" pitchFamily="66" charset="0"/>
                </a:rPr>
                <a:t>transport</a:t>
              </a:r>
              <a:endParaRPr lang="en-US" altLang="en-US" sz="1000" b="0">
                <a:latin typeface="Comic Sans MS" panose="030F0702030302020204" pitchFamily="66" charset="0"/>
              </a:endParaRPr>
            </a:p>
            <a:p>
              <a:pPr eaLnBrk="0" hangingPunct="0"/>
              <a:r>
                <a:rPr lang="en-US" altLang="en-US" sz="1000" b="0">
                  <a:latin typeface="Comic Sans MS" panose="030F0702030302020204" pitchFamily="66" charset="0"/>
                </a:rPr>
                <a:t>network</a:t>
              </a:r>
            </a:p>
            <a:p>
              <a:pPr eaLnBrk="0" hangingPunct="0"/>
              <a:r>
                <a:rPr lang="en-US" altLang="en-US" sz="1000" b="0">
                  <a:latin typeface="Comic Sans MS" panose="030F0702030302020204" pitchFamily="66" charset="0"/>
                </a:rPr>
                <a:t>data link</a:t>
              </a:r>
            </a:p>
            <a:p>
              <a:pPr eaLnBrk="0" hangingPunct="0"/>
              <a:r>
                <a:rPr lang="en-US" altLang="en-US" sz="1000" b="0">
                  <a:latin typeface="Comic Sans MS" panose="030F0702030302020204" pitchFamily="66" charset="0"/>
                </a:rPr>
                <a:t>physical</a:t>
              </a:r>
              <a:endParaRPr lang="en-US" altLang="en-US" sz="2400" b="0">
                <a:latin typeface="Times New Roman" panose="02020603050405020304" pitchFamily="18" charset="0"/>
              </a:endParaRPr>
            </a:p>
          </p:txBody>
        </p:sp>
        <p:sp>
          <p:nvSpPr>
            <p:cNvPr id="229" name="Line 228">
              <a:extLst>
                <a:ext uri="{FF2B5EF4-FFF2-40B4-BE49-F238E27FC236}">
                  <a16:creationId xmlns:a16="http://schemas.microsoft.com/office/drawing/2014/main" id="{D34A27E2-CD23-4ABD-86C3-54CD5F90CB45}"/>
                </a:ext>
              </a:extLst>
            </p:cNvPr>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 name="Line 229">
              <a:extLst>
                <a:ext uri="{FF2B5EF4-FFF2-40B4-BE49-F238E27FC236}">
                  <a16:creationId xmlns:a16="http://schemas.microsoft.com/office/drawing/2014/main" id="{860283CE-7F85-4145-AC42-21DA33ED447E}"/>
                </a:ext>
              </a:extLst>
            </p:cNvPr>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 name="Line 230">
              <a:extLst>
                <a:ext uri="{FF2B5EF4-FFF2-40B4-BE49-F238E27FC236}">
                  <a16:creationId xmlns:a16="http://schemas.microsoft.com/office/drawing/2014/main" id="{6EB8F46B-3E40-4323-AF92-FFDF739ECD77}"/>
                </a:ext>
              </a:extLst>
            </p:cNvPr>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2" name="Group 231">
            <a:extLst>
              <a:ext uri="{FF2B5EF4-FFF2-40B4-BE49-F238E27FC236}">
                <a16:creationId xmlns:a16="http://schemas.microsoft.com/office/drawing/2014/main" id="{3FD799E3-C882-42AD-9857-55D5F3D30A87}"/>
              </a:ext>
            </a:extLst>
          </p:cNvPr>
          <p:cNvGrpSpPr>
            <a:grpSpLocks/>
          </p:cNvGrpSpPr>
          <p:nvPr/>
        </p:nvGrpSpPr>
        <p:grpSpPr bwMode="auto">
          <a:xfrm>
            <a:off x="10666865" y="4019804"/>
            <a:ext cx="814388" cy="854075"/>
            <a:chOff x="4180" y="744"/>
            <a:chExt cx="513" cy="538"/>
          </a:xfrm>
        </p:grpSpPr>
        <p:sp>
          <p:nvSpPr>
            <p:cNvPr id="233" name="Rectangle 232">
              <a:extLst>
                <a:ext uri="{FF2B5EF4-FFF2-40B4-BE49-F238E27FC236}">
                  <a16:creationId xmlns:a16="http://schemas.microsoft.com/office/drawing/2014/main" id="{CA8D3474-4555-4EDE-9C1A-729FFAF50660}"/>
                </a:ext>
              </a:extLst>
            </p:cNvPr>
            <p:cNvSpPr>
              <a:spLocks noChangeArrowheads="1"/>
            </p:cNvSpPr>
            <p:nvPr/>
          </p:nvSpPr>
          <p:spPr bwMode="auto">
            <a:xfrm>
              <a:off x="4242" y="747"/>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4" name="Rectangle 233">
              <a:extLst>
                <a:ext uri="{FF2B5EF4-FFF2-40B4-BE49-F238E27FC236}">
                  <a16:creationId xmlns:a16="http://schemas.microsoft.com/office/drawing/2014/main" id="{B4D83423-5A36-4444-B756-A41FB10E85BA}"/>
                </a:ext>
              </a:extLst>
            </p:cNvPr>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 name="Rectangle 234">
              <a:extLst>
                <a:ext uri="{FF2B5EF4-FFF2-40B4-BE49-F238E27FC236}">
                  <a16:creationId xmlns:a16="http://schemas.microsoft.com/office/drawing/2014/main" id="{A0070658-1BB0-4868-BEBB-C39761982ABB}"/>
                </a:ext>
              </a:extLst>
            </p:cNvPr>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6" name="Text Box 235">
              <a:extLst>
                <a:ext uri="{FF2B5EF4-FFF2-40B4-BE49-F238E27FC236}">
                  <a16:creationId xmlns:a16="http://schemas.microsoft.com/office/drawing/2014/main" id="{1405D52F-4B33-4B85-A018-D387DCDC18DE}"/>
                </a:ext>
              </a:extLst>
            </p:cNvPr>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000" b="0">
                  <a:latin typeface="Comic Sans MS" panose="030F0702030302020204" pitchFamily="66" charset="0"/>
                </a:rPr>
                <a:t>application</a:t>
              </a:r>
            </a:p>
            <a:p>
              <a:pPr eaLnBrk="0" hangingPunct="0"/>
              <a:r>
                <a:rPr lang="en-US" altLang="en-US" sz="1000" b="0">
                  <a:solidFill>
                    <a:schemeClr val="bg1"/>
                  </a:solidFill>
                  <a:latin typeface="Comic Sans MS" panose="030F0702030302020204" pitchFamily="66" charset="0"/>
                </a:rPr>
                <a:t>transport</a:t>
              </a:r>
              <a:endParaRPr lang="en-US" altLang="en-US" sz="1000" b="0">
                <a:latin typeface="Comic Sans MS" panose="030F0702030302020204" pitchFamily="66" charset="0"/>
              </a:endParaRPr>
            </a:p>
            <a:p>
              <a:pPr eaLnBrk="0" hangingPunct="0"/>
              <a:r>
                <a:rPr lang="en-US" altLang="en-US" sz="1000" b="0">
                  <a:latin typeface="Comic Sans MS" panose="030F0702030302020204" pitchFamily="66" charset="0"/>
                </a:rPr>
                <a:t>network</a:t>
              </a:r>
            </a:p>
            <a:p>
              <a:pPr eaLnBrk="0" hangingPunct="0"/>
              <a:r>
                <a:rPr lang="en-US" altLang="en-US" sz="1000" b="0">
                  <a:latin typeface="Comic Sans MS" panose="030F0702030302020204" pitchFamily="66" charset="0"/>
                </a:rPr>
                <a:t>data link</a:t>
              </a:r>
            </a:p>
            <a:p>
              <a:pPr eaLnBrk="0" hangingPunct="0"/>
              <a:r>
                <a:rPr lang="en-US" altLang="en-US" sz="1000" b="0">
                  <a:latin typeface="Comic Sans MS" panose="030F0702030302020204" pitchFamily="66" charset="0"/>
                </a:rPr>
                <a:t>physical</a:t>
              </a:r>
              <a:endParaRPr lang="en-US" altLang="en-US" sz="2400" b="0">
                <a:latin typeface="Times New Roman" panose="02020603050405020304" pitchFamily="18" charset="0"/>
              </a:endParaRPr>
            </a:p>
          </p:txBody>
        </p:sp>
        <p:sp>
          <p:nvSpPr>
            <p:cNvPr id="237" name="Line 236">
              <a:extLst>
                <a:ext uri="{FF2B5EF4-FFF2-40B4-BE49-F238E27FC236}">
                  <a16:creationId xmlns:a16="http://schemas.microsoft.com/office/drawing/2014/main" id="{E918DF4B-DD88-4F31-B460-DD6EBAD59683}"/>
                </a:ext>
              </a:extLst>
            </p:cNvPr>
            <p:cNvSpPr>
              <a:spLocks noChangeShapeType="1"/>
            </p:cNvSpPr>
            <p:nvPr/>
          </p:nvSpPr>
          <p:spPr bwMode="auto">
            <a:xfrm>
              <a:off x="4221" y="978"/>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8" name="Line 237">
              <a:extLst>
                <a:ext uri="{FF2B5EF4-FFF2-40B4-BE49-F238E27FC236}">
                  <a16:creationId xmlns:a16="http://schemas.microsoft.com/office/drawing/2014/main" id="{FD147970-9877-4568-A13A-44D05BDC44A4}"/>
                </a:ext>
              </a:extLst>
            </p:cNvPr>
            <p:cNvSpPr>
              <a:spLocks noChangeShapeType="1"/>
            </p:cNvSpPr>
            <p:nvPr/>
          </p:nvSpPr>
          <p:spPr bwMode="auto">
            <a:xfrm>
              <a:off x="4227" y="1065"/>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9" name="Line 238">
              <a:extLst>
                <a:ext uri="{FF2B5EF4-FFF2-40B4-BE49-F238E27FC236}">
                  <a16:creationId xmlns:a16="http://schemas.microsoft.com/office/drawing/2014/main" id="{D70769E5-CF46-4FBF-923A-D64C54CDC1C6}"/>
                </a:ext>
              </a:extLst>
            </p:cNvPr>
            <p:cNvSpPr>
              <a:spLocks noChangeShapeType="1"/>
            </p:cNvSpPr>
            <p:nvPr/>
          </p:nvSpPr>
          <p:spPr bwMode="auto">
            <a:xfrm>
              <a:off x="4227" y="1152"/>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40" name="Group 239">
            <a:extLst>
              <a:ext uri="{FF2B5EF4-FFF2-40B4-BE49-F238E27FC236}">
                <a16:creationId xmlns:a16="http://schemas.microsoft.com/office/drawing/2014/main" id="{EB3F6636-EDCE-4213-B35B-C859AFD1E275}"/>
              </a:ext>
            </a:extLst>
          </p:cNvPr>
          <p:cNvGrpSpPr>
            <a:grpSpLocks/>
          </p:cNvGrpSpPr>
          <p:nvPr/>
        </p:nvGrpSpPr>
        <p:grpSpPr bwMode="auto">
          <a:xfrm>
            <a:off x="10004878" y="3138741"/>
            <a:ext cx="814387" cy="701675"/>
            <a:chOff x="2923" y="3345"/>
            <a:chExt cx="513" cy="442"/>
          </a:xfrm>
        </p:grpSpPr>
        <p:sp>
          <p:nvSpPr>
            <p:cNvPr id="241" name="Rectangle 240">
              <a:extLst>
                <a:ext uri="{FF2B5EF4-FFF2-40B4-BE49-F238E27FC236}">
                  <a16:creationId xmlns:a16="http://schemas.microsoft.com/office/drawing/2014/main" id="{ADDA9DC1-FF92-4116-9E22-84BBEF4E90B4}"/>
                </a:ext>
              </a:extLst>
            </p:cNvPr>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 name="Rectangle 241">
              <a:extLst>
                <a:ext uri="{FF2B5EF4-FFF2-40B4-BE49-F238E27FC236}">
                  <a16:creationId xmlns:a16="http://schemas.microsoft.com/office/drawing/2014/main" id="{C7597872-20EE-4A18-9B6B-E4FC63E3FF55}"/>
                </a:ext>
              </a:extLst>
            </p:cNvPr>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 name="Text Box 242">
              <a:extLst>
                <a:ext uri="{FF2B5EF4-FFF2-40B4-BE49-F238E27FC236}">
                  <a16:creationId xmlns:a16="http://schemas.microsoft.com/office/drawing/2014/main" id="{BDC8B000-7251-4F71-922E-A1FA84D4D9A0}"/>
                </a:ext>
              </a:extLst>
            </p:cNvPr>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endParaRPr lang="en-US" altLang="en-US" sz="1000" b="0">
                <a:latin typeface="Comic Sans MS" panose="030F0702030302020204" pitchFamily="66" charset="0"/>
              </a:endParaRPr>
            </a:p>
            <a:p>
              <a:pPr eaLnBrk="0" hangingPunct="0"/>
              <a:r>
                <a:rPr lang="en-US" altLang="en-US" sz="1000" b="0">
                  <a:latin typeface="Comic Sans MS" panose="030F0702030302020204" pitchFamily="66" charset="0"/>
                </a:rPr>
                <a:t>network</a:t>
              </a:r>
            </a:p>
            <a:p>
              <a:pPr eaLnBrk="0" hangingPunct="0"/>
              <a:r>
                <a:rPr lang="en-US" altLang="en-US" sz="1000" b="0">
                  <a:latin typeface="Comic Sans MS" panose="030F0702030302020204" pitchFamily="66" charset="0"/>
                </a:rPr>
                <a:t>data link</a:t>
              </a:r>
            </a:p>
            <a:p>
              <a:pPr eaLnBrk="0" hangingPunct="0"/>
              <a:r>
                <a:rPr lang="en-US" altLang="en-US" sz="1000" b="0">
                  <a:latin typeface="Comic Sans MS" panose="030F0702030302020204" pitchFamily="66" charset="0"/>
                </a:rPr>
                <a:t>physical</a:t>
              </a:r>
              <a:endParaRPr lang="en-US" altLang="en-US" sz="2400" b="0">
                <a:latin typeface="Times New Roman" panose="02020603050405020304" pitchFamily="18" charset="0"/>
              </a:endParaRPr>
            </a:p>
          </p:txBody>
        </p:sp>
        <p:sp>
          <p:nvSpPr>
            <p:cNvPr id="244" name="Line 243">
              <a:extLst>
                <a:ext uri="{FF2B5EF4-FFF2-40B4-BE49-F238E27FC236}">
                  <a16:creationId xmlns:a16="http://schemas.microsoft.com/office/drawing/2014/main" id="{4968CF4B-DCBF-48A0-92EF-53311E9A0019}"/>
                </a:ext>
              </a:extLst>
            </p:cNvPr>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 name="Line 244">
              <a:extLst>
                <a:ext uri="{FF2B5EF4-FFF2-40B4-BE49-F238E27FC236}">
                  <a16:creationId xmlns:a16="http://schemas.microsoft.com/office/drawing/2014/main" id="{FD1514C6-B296-40C8-A3D3-51D22E5815BD}"/>
                </a:ext>
              </a:extLst>
            </p:cNvPr>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46" name="Group 245">
            <a:extLst>
              <a:ext uri="{FF2B5EF4-FFF2-40B4-BE49-F238E27FC236}">
                <a16:creationId xmlns:a16="http://schemas.microsoft.com/office/drawing/2014/main" id="{B101E0C8-B83C-4C1F-A347-14CC47F0A7AD}"/>
              </a:ext>
            </a:extLst>
          </p:cNvPr>
          <p:cNvGrpSpPr>
            <a:grpSpLocks/>
          </p:cNvGrpSpPr>
          <p:nvPr/>
        </p:nvGrpSpPr>
        <p:grpSpPr bwMode="auto">
          <a:xfrm>
            <a:off x="10538278" y="2557716"/>
            <a:ext cx="814387" cy="701675"/>
            <a:chOff x="2923" y="3345"/>
            <a:chExt cx="513" cy="442"/>
          </a:xfrm>
        </p:grpSpPr>
        <p:sp>
          <p:nvSpPr>
            <p:cNvPr id="247" name="Rectangle 246">
              <a:extLst>
                <a:ext uri="{FF2B5EF4-FFF2-40B4-BE49-F238E27FC236}">
                  <a16:creationId xmlns:a16="http://schemas.microsoft.com/office/drawing/2014/main" id="{53FFFC13-C77B-449D-9AA2-F6ED6DC5F610}"/>
                </a:ext>
              </a:extLst>
            </p:cNvPr>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8" name="Rectangle 247">
              <a:extLst>
                <a:ext uri="{FF2B5EF4-FFF2-40B4-BE49-F238E27FC236}">
                  <a16:creationId xmlns:a16="http://schemas.microsoft.com/office/drawing/2014/main" id="{1AC84618-5D6D-41B4-8415-2C48FEAE330A}"/>
                </a:ext>
              </a:extLst>
            </p:cNvPr>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9" name="Text Box 248">
              <a:extLst>
                <a:ext uri="{FF2B5EF4-FFF2-40B4-BE49-F238E27FC236}">
                  <a16:creationId xmlns:a16="http://schemas.microsoft.com/office/drawing/2014/main" id="{F48D86D4-B532-4034-9C82-6B825AE970F8}"/>
                </a:ext>
              </a:extLst>
            </p:cNvPr>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endParaRPr lang="en-US" altLang="en-US" sz="1000" b="0">
                <a:latin typeface="Comic Sans MS" panose="030F0702030302020204" pitchFamily="66" charset="0"/>
              </a:endParaRPr>
            </a:p>
            <a:p>
              <a:pPr eaLnBrk="0" hangingPunct="0"/>
              <a:r>
                <a:rPr lang="en-US" altLang="en-US" sz="1000" b="0">
                  <a:latin typeface="Comic Sans MS" panose="030F0702030302020204" pitchFamily="66" charset="0"/>
                </a:rPr>
                <a:t>network</a:t>
              </a:r>
            </a:p>
            <a:p>
              <a:pPr eaLnBrk="0" hangingPunct="0"/>
              <a:r>
                <a:rPr lang="en-US" altLang="en-US" sz="1000" b="0">
                  <a:latin typeface="Comic Sans MS" panose="030F0702030302020204" pitchFamily="66" charset="0"/>
                </a:rPr>
                <a:t>data link</a:t>
              </a:r>
            </a:p>
            <a:p>
              <a:pPr eaLnBrk="0" hangingPunct="0"/>
              <a:r>
                <a:rPr lang="en-US" altLang="en-US" sz="1000" b="0">
                  <a:latin typeface="Comic Sans MS" panose="030F0702030302020204" pitchFamily="66" charset="0"/>
                </a:rPr>
                <a:t>physical</a:t>
              </a:r>
              <a:endParaRPr lang="en-US" altLang="en-US" sz="2400" b="0">
                <a:latin typeface="Times New Roman" panose="02020603050405020304" pitchFamily="18" charset="0"/>
              </a:endParaRPr>
            </a:p>
          </p:txBody>
        </p:sp>
        <p:sp>
          <p:nvSpPr>
            <p:cNvPr id="250" name="Line 249">
              <a:extLst>
                <a:ext uri="{FF2B5EF4-FFF2-40B4-BE49-F238E27FC236}">
                  <a16:creationId xmlns:a16="http://schemas.microsoft.com/office/drawing/2014/main" id="{58F007A9-DF8D-44E5-8F8F-5AC6E1104FCB}"/>
                </a:ext>
              </a:extLst>
            </p:cNvPr>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 name="Line 250">
              <a:extLst>
                <a:ext uri="{FF2B5EF4-FFF2-40B4-BE49-F238E27FC236}">
                  <a16:creationId xmlns:a16="http://schemas.microsoft.com/office/drawing/2014/main" id="{43D96C12-6E2D-48A5-81E7-617081BFB6D2}"/>
                </a:ext>
              </a:extLst>
            </p:cNvPr>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52" name="Group 251">
            <a:extLst>
              <a:ext uri="{FF2B5EF4-FFF2-40B4-BE49-F238E27FC236}">
                <a16:creationId xmlns:a16="http://schemas.microsoft.com/office/drawing/2014/main" id="{F774B39C-D2C6-49B3-A58A-99DD43FB3253}"/>
              </a:ext>
            </a:extLst>
          </p:cNvPr>
          <p:cNvGrpSpPr>
            <a:grpSpLocks/>
          </p:cNvGrpSpPr>
          <p:nvPr/>
        </p:nvGrpSpPr>
        <p:grpSpPr bwMode="auto">
          <a:xfrm>
            <a:off x="9652453" y="2252916"/>
            <a:ext cx="814387" cy="701675"/>
            <a:chOff x="2923" y="3345"/>
            <a:chExt cx="513" cy="442"/>
          </a:xfrm>
        </p:grpSpPr>
        <p:sp>
          <p:nvSpPr>
            <p:cNvPr id="253" name="Rectangle 252">
              <a:extLst>
                <a:ext uri="{FF2B5EF4-FFF2-40B4-BE49-F238E27FC236}">
                  <a16:creationId xmlns:a16="http://schemas.microsoft.com/office/drawing/2014/main" id="{B38C9DB6-01D7-4FD6-9DB6-767EA8CA5226}"/>
                </a:ext>
              </a:extLst>
            </p:cNvPr>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 name="Rectangle 253">
              <a:extLst>
                <a:ext uri="{FF2B5EF4-FFF2-40B4-BE49-F238E27FC236}">
                  <a16:creationId xmlns:a16="http://schemas.microsoft.com/office/drawing/2014/main" id="{73ADE338-5542-493B-9AD7-266D388F75A2}"/>
                </a:ext>
              </a:extLst>
            </p:cNvPr>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5" name="Text Box 254">
              <a:extLst>
                <a:ext uri="{FF2B5EF4-FFF2-40B4-BE49-F238E27FC236}">
                  <a16:creationId xmlns:a16="http://schemas.microsoft.com/office/drawing/2014/main" id="{E2C2BC61-186E-4DE4-AF0C-1558FD20F399}"/>
                </a:ext>
              </a:extLst>
            </p:cNvPr>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endParaRPr lang="en-US" altLang="en-US" sz="1000" b="0">
                <a:latin typeface="Comic Sans MS" panose="030F0702030302020204" pitchFamily="66" charset="0"/>
              </a:endParaRPr>
            </a:p>
            <a:p>
              <a:pPr eaLnBrk="0" hangingPunct="0"/>
              <a:r>
                <a:rPr lang="en-US" altLang="en-US" sz="1000" b="0">
                  <a:latin typeface="Comic Sans MS" panose="030F0702030302020204" pitchFamily="66" charset="0"/>
                </a:rPr>
                <a:t>network</a:t>
              </a:r>
            </a:p>
            <a:p>
              <a:pPr eaLnBrk="0" hangingPunct="0"/>
              <a:r>
                <a:rPr lang="en-US" altLang="en-US" sz="1000" b="0">
                  <a:latin typeface="Comic Sans MS" panose="030F0702030302020204" pitchFamily="66" charset="0"/>
                </a:rPr>
                <a:t>data link</a:t>
              </a:r>
            </a:p>
            <a:p>
              <a:pPr eaLnBrk="0" hangingPunct="0"/>
              <a:r>
                <a:rPr lang="en-US" altLang="en-US" sz="1000" b="0">
                  <a:latin typeface="Comic Sans MS" panose="030F0702030302020204" pitchFamily="66" charset="0"/>
                </a:rPr>
                <a:t>physical</a:t>
              </a:r>
              <a:endParaRPr lang="en-US" altLang="en-US" sz="2400" b="0">
                <a:latin typeface="Times New Roman" panose="02020603050405020304" pitchFamily="18" charset="0"/>
              </a:endParaRPr>
            </a:p>
          </p:txBody>
        </p:sp>
        <p:sp>
          <p:nvSpPr>
            <p:cNvPr id="256" name="Line 255">
              <a:extLst>
                <a:ext uri="{FF2B5EF4-FFF2-40B4-BE49-F238E27FC236}">
                  <a16:creationId xmlns:a16="http://schemas.microsoft.com/office/drawing/2014/main" id="{87704EC9-BA23-4A37-A5D1-0F771DCF36FE}"/>
                </a:ext>
              </a:extLst>
            </p:cNvPr>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 name="Line 256">
              <a:extLst>
                <a:ext uri="{FF2B5EF4-FFF2-40B4-BE49-F238E27FC236}">
                  <a16:creationId xmlns:a16="http://schemas.microsoft.com/office/drawing/2014/main" id="{BCBEAD7C-2A08-43ED-815D-90B18E76E985}"/>
                </a:ext>
              </a:extLst>
            </p:cNvPr>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58" name="Group 257">
            <a:extLst>
              <a:ext uri="{FF2B5EF4-FFF2-40B4-BE49-F238E27FC236}">
                <a16:creationId xmlns:a16="http://schemas.microsoft.com/office/drawing/2014/main" id="{9CB73C16-866A-4394-80D0-E2706BB8CBD9}"/>
              </a:ext>
            </a:extLst>
          </p:cNvPr>
          <p:cNvGrpSpPr>
            <a:grpSpLocks/>
          </p:cNvGrpSpPr>
          <p:nvPr/>
        </p:nvGrpSpPr>
        <p:grpSpPr bwMode="auto">
          <a:xfrm>
            <a:off x="9585778" y="1481391"/>
            <a:ext cx="814387" cy="701675"/>
            <a:chOff x="2923" y="3345"/>
            <a:chExt cx="513" cy="442"/>
          </a:xfrm>
        </p:grpSpPr>
        <p:sp>
          <p:nvSpPr>
            <p:cNvPr id="259" name="Rectangle 258">
              <a:extLst>
                <a:ext uri="{FF2B5EF4-FFF2-40B4-BE49-F238E27FC236}">
                  <a16:creationId xmlns:a16="http://schemas.microsoft.com/office/drawing/2014/main" id="{CACFCF60-4509-4084-B67D-43790C20A228}"/>
                </a:ext>
              </a:extLst>
            </p:cNvPr>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0" name="Rectangle 259">
              <a:extLst>
                <a:ext uri="{FF2B5EF4-FFF2-40B4-BE49-F238E27FC236}">
                  <a16:creationId xmlns:a16="http://schemas.microsoft.com/office/drawing/2014/main" id="{AE34FBF8-C35E-464A-923E-5B50BA7159B3}"/>
                </a:ext>
              </a:extLst>
            </p:cNvPr>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1" name="Text Box 260">
              <a:extLst>
                <a:ext uri="{FF2B5EF4-FFF2-40B4-BE49-F238E27FC236}">
                  <a16:creationId xmlns:a16="http://schemas.microsoft.com/office/drawing/2014/main" id="{C2CD91DE-3FB9-42C1-BCAE-62B3EA13F7DE}"/>
                </a:ext>
              </a:extLst>
            </p:cNvPr>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endParaRPr lang="en-US" altLang="en-US" sz="1000" b="0">
                <a:latin typeface="Comic Sans MS" panose="030F0702030302020204" pitchFamily="66" charset="0"/>
              </a:endParaRPr>
            </a:p>
            <a:p>
              <a:pPr eaLnBrk="0" hangingPunct="0"/>
              <a:r>
                <a:rPr lang="en-US" altLang="en-US" sz="1000" b="0">
                  <a:latin typeface="Comic Sans MS" panose="030F0702030302020204" pitchFamily="66" charset="0"/>
                </a:rPr>
                <a:t>network</a:t>
              </a:r>
            </a:p>
            <a:p>
              <a:pPr eaLnBrk="0" hangingPunct="0"/>
              <a:r>
                <a:rPr lang="en-US" altLang="en-US" sz="1000" b="0">
                  <a:latin typeface="Comic Sans MS" panose="030F0702030302020204" pitchFamily="66" charset="0"/>
                </a:rPr>
                <a:t>data link</a:t>
              </a:r>
            </a:p>
            <a:p>
              <a:pPr eaLnBrk="0" hangingPunct="0"/>
              <a:r>
                <a:rPr lang="en-US" altLang="en-US" sz="1000" b="0">
                  <a:latin typeface="Comic Sans MS" panose="030F0702030302020204" pitchFamily="66" charset="0"/>
                </a:rPr>
                <a:t>physical</a:t>
              </a:r>
              <a:endParaRPr lang="en-US" altLang="en-US" sz="2400" b="0">
                <a:latin typeface="Times New Roman" panose="02020603050405020304" pitchFamily="18" charset="0"/>
              </a:endParaRPr>
            </a:p>
          </p:txBody>
        </p:sp>
        <p:sp>
          <p:nvSpPr>
            <p:cNvPr id="262" name="Line 261">
              <a:extLst>
                <a:ext uri="{FF2B5EF4-FFF2-40B4-BE49-F238E27FC236}">
                  <a16:creationId xmlns:a16="http://schemas.microsoft.com/office/drawing/2014/main" id="{B5842B1C-B0D2-4B59-8F99-1FC4B03F1688}"/>
                </a:ext>
              </a:extLst>
            </p:cNvPr>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3" name="Line 262">
              <a:extLst>
                <a:ext uri="{FF2B5EF4-FFF2-40B4-BE49-F238E27FC236}">
                  <a16:creationId xmlns:a16="http://schemas.microsoft.com/office/drawing/2014/main" id="{BBD7F1F2-0B0B-4E11-B5D0-29E3881C75EE}"/>
                </a:ext>
              </a:extLst>
            </p:cNvPr>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64" name="Group 263">
            <a:extLst>
              <a:ext uri="{FF2B5EF4-FFF2-40B4-BE49-F238E27FC236}">
                <a16:creationId xmlns:a16="http://schemas.microsoft.com/office/drawing/2014/main" id="{A098E992-3548-4E3E-A5FE-8A0F534CE78E}"/>
              </a:ext>
            </a:extLst>
          </p:cNvPr>
          <p:cNvGrpSpPr>
            <a:grpSpLocks/>
          </p:cNvGrpSpPr>
          <p:nvPr/>
        </p:nvGrpSpPr>
        <p:grpSpPr bwMode="auto">
          <a:xfrm>
            <a:off x="8652328" y="1767141"/>
            <a:ext cx="814387" cy="701675"/>
            <a:chOff x="2923" y="3345"/>
            <a:chExt cx="513" cy="442"/>
          </a:xfrm>
        </p:grpSpPr>
        <p:sp>
          <p:nvSpPr>
            <p:cNvPr id="265" name="Rectangle 264">
              <a:extLst>
                <a:ext uri="{FF2B5EF4-FFF2-40B4-BE49-F238E27FC236}">
                  <a16:creationId xmlns:a16="http://schemas.microsoft.com/office/drawing/2014/main" id="{581BE628-6D1E-4460-91A5-8DB290DD523E}"/>
                </a:ext>
              </a:extLst>
            </p:cNvPr>
            <p:cNvSpPr>
              <a:spLocks noChangeArrowheads="1"/>
            </p:cNvSpPr>
            <p:nvPr/>
          </p:nvSpPr>
          <p:spPr bwMode="auto">
            <a:xfrm>
              <a:off x="2988" y="3444"/>
              <a:ext cx="426" cy="30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 name="Rectangle 265">
              <a:extLst>
                <a:ext uri="{FF2B5EF4-FFF2-40B4-BE49-F238E27FC236}">
                  <a16:creationId xmlns:a16="http://schemas.microsoft.com/office/drawing/2014/main" id="{221E59DD-D8E8-4EC9-A328-61563EB0B5C0}"/>
                </a:ext>
              </a:extLst>
            </p:cNvPr>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 name="Text Box 266">
              <a:extLst>
                <a:ext uri="{FF2B5EF4-FFF2-40B4-BE49-F238E27FC236}">
                  <a16:creationId xmlns:a16="http://schemas.microsoft.com/office/drawing/2014/main" id="{64680EDF-E396-42AF-8EC8-61D66FA706AB}"/>
                </a:ext>
              </a:extLst>
            </p:cNvPr>
            <p:cNvSpPr txBox="1">
              <a:spLocks noChangeArrowheads="1"/>
            </p:cNvSpPr>
            <p:nvPr/>
          </p:nvSpPr>
          <p:spPr bwMode="auto">
            <a:xfrm>
              <a:off x="2923" y="3345"/>
              <a:ext cx="51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endParaRPr lang="en-US" altLang="en-US" sz="1000" b="0">
                <a:latin typeface="Comic Sans MS" panose="030F0702030302020204" pitchFamily="66" charset="0"/>
              </a:endParaRPr>
            </a:p>
            <a:p>
              <a:pPr eaLnBrk="0" hangingPunct="0"/>
              <a:r>
                <a:rPr lang="en-US" altLang="en-US" sz="1000" b="0">
                  <a:latin typeface="Comic Sans MS" panose="030F0702030302020204" pitchFamily="66" charset="0"/>
                </a:rPr>
                <a:t>network</a:t>
              </a:r>
            </a:p>
            <a:p>
              <a:pPr eaLnBrk="0" hangingPunct="0"/>
              <a:r>
                <a:rPr lang="en-US" altLang="en-US" sz="1000" b="0">
                  <a:latin typeface="Comic Sans MS" panose="030F0702030302020204" pitchFamily="66" charset="0"/>
                </a:rPr>
                <a:t>data link</a:t>
              </a:r>
            </a:p>
            <a:p>
              <a:pPr eaLnBrk="0" hangingPunct="0"/>
              <a:r>
                <a:rPr lang="en-US" altLang="en-US" sz="1000" b="0">
                  <a:latin typeface="Comic Sans MS" panose="030F0702030302020204" pitchFamily="66" charset="0"/>
                </a:rPr>
                <a:t>physical</a:t>
              </a:r>
              <a:endParaRPr lang="en-US" altLang="en-US" sz="2400" b="0">
                <a:latin typeface="Times New Roman" panose="02020603050405020304" pitchFamily="18" charset="0"/>
              </a:endParaRPr>
            </a:p>
          </p:txBody>
        </p:sp>
        <p:sp>
          <p:nvSpPr>
            <p:cNvPr id="268" name="Line 267">
              <a:extLst>
                <a:ext uri="{FF2B5EF4-FFF2-40B4-BE49-F238E27FC236}">
                  <a16:creationId xmlns:a16="http://schemas.microsoft.com/office/drawing/2014/main" id="{A6EF0740-48F9-4721-8D88-06AE0EE24A7B}"/>
                </a:ext>
              </a:extLst>
            </p:cNvPr>
            <p:cNvSpPr>
              <a:spLocks noChangeShapeType="1"/>
            </p:cNvSpPr>
            <p:nvPr/>
          </p:nvSpPr>
          <p:spPr bwMode="auto">
            <a:xfrm>
              <a:off x="2958" y="3657"/>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9" name="Line 268">
              <a:extLst>
                <a:ext uri="{FF2B5EF4-FFF2-40B4-BE49-F238E27FC236}">
                  <a16:creationId xmlns:a16="http://schemas.microsoft.com/office/drawing/2014/main" id="{7E25BE4B-DCCF-4298-83C3-ED60E83FFFDA}"/>
                </a:ext>
              </a:extLst>
            </p:cNvPr>
            <p:cNvSpPr>
              <a:spLocks noChangeShapeType="1"/>
            </p:cNvSpPr>
            <p:nvPr/>
          </p:nvSpPr>
          <p:spPr bwMode="auto">
            <a:xfrm>
              <a:off x="2964" y="3561"/>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0" name="Group 269">
            <a:extLst>
              <a:ext uri="{FF2B5EF4-FFF2-40B4-BE49-F238E27FC236}">
                <a16:creationId xmlns:a16="http://schemas.microsoft.com/office/drawing/2014/main" id="{8A56FB56-A651-46C3-BD63-617E05D3AF50}"/>
              </a:ext>
            </a:extLst>
          </p:cNvPr>
          <p:cNvGrpSpPr>
            <a:grpSpLocks/>
          </p:cNvGrpSpPr>
          <p:nvPr/>
        </p:nvGrpSpPr>
        <p:grpSpPr bwMode="auto">
          <a:xfrm rot="2937887">
            <a:off x="7598228" y="2586291"/>
            <a:ext cx="3781425" cy="434975"/>
            <a:chOff x="2937" y="3579"/>
            <a:chExt cx="2382" cy="274"/>
          </a:xfrm>
        </p:grpSpPr>
        <p:sp>
          <p:nvSpPr>
            <p:cNvPr id="271" name="Rectangle 270">
              <a:extLst>
                <a:ext uri="{FF2B5EF4-FFF2-40B4-BE49-F238E27FC236}">
                  <a16:creationId xmlns:a16="http://schemas.microsoft.com/office/drawing/2014/main" id="{70682B67-6581-4CF6-A185-3E19AF863854}"/>
                </a:ext>
              </a:extLst>
            </p:cNvPr>
            <p:cNvSpPr>
              <a:spLocks noChangeArrowheads="1"/>
            </p:cNvSpPr>
            <p:nvPr/>
          </p:nvSpPr>
          <p:spPr bwMode="auto">
            <a:xfrm>
              <a:off x="3168" y="3630"/>
              <a:ext cx="1920" cy="174"/>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2" name="Text Box 271">
              <a:extLst>
                <a:ext uri="{FF2B5EF4-FFF2-40B4-BE49-F238E27FC236}">
                  <a16:creationId xmlns:a16="http://schemas.microsoft.com/office/drawing/2014/main" id="{D0CD95DA-B98E-47DF-BE95-73E40F78CD68}"/>
                </a:ext>
              </a:extLst>
            </p:cNvPr>
            <p:cNvSpPr txBox="1">
              <a:spLocks noChangeArrowheads="1"/>
            </p:cNvSpPr>
            <p:nvPr/>
          </p:nvSpPr>
          <p:spPr bwMode="auto">
            <a:xfrm>
              <a:off x="3343" y="3617"/>
              <a:ext cx="161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0">
                  <a:solidFill>
                    <a:schemeClr val="bg1"/>
                  </a:solidFill>
                  <a:latin typeface="Comic Sans MS" panose="030F0702030302020204" pitchFamily="66" charset="0"/>
                </a:rPr>
                <a:t>logical end-end transport</a:t>
              </a:r>
              <a:endParaRPr lang="en-US" altLang="en-US" sz="1600" b="0">
                <a:latin typeface="Comic Sans MS" panose="030F0702030302020204" pitchFamily="66" charset="0"/>
              </a:endParaRPr>
            </a:p>
          </p:txBody>
        </p:sp>
        <p:sp>
          <p:nvSpPr>
            <p:cNvPr id="273" name="Freeform 272">
              <a:extLst>
                <a:ext uri="{FF2B5EF4-FFF2-40B4-BE49-F238E27FC236}">
                  <a16:creationId xmlns:a16="http://schemas.microsoft.com/office/drawing/2014/main" id="{C724FC16-AA56-477B-B801-F3DDC69BCB48}"/>
                </a:ext>
              </a:extLst>
            </p:cNvPr>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Lst>
              <a:ahLst/>
              <a:cxnLst>
                <a:cxn ang="0">
                  <a:pos x="T0" y="T1"/>
                </a:cxn>
                <a:cxn ang="0">
                  <a:pos x="T2" y="T3"/>
                </a:cxn>
                <a:cxn ang="0">
                  <a:pos x="T4" y="T5"/>
                </a:cxn>
                <a:cxn ang="0">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4" name="Freeform 273">
              <a:extLst>
                <a:ext uri="{FF2B5EF4-FFF2-40B4-BE49-F238E27FC236}">
                  <a16:creationId xmlns:a16="http://schemas.microsoft.com/office/drawing/2014/main" id="{2AF42280-D02B-4095-A05F-351BB5FE7B53}"/>
                </a:ext>
              </a:extLst>
            </p:cNvPr>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Lst>
              <a:ahLst/>
              <a:cxnLst>
                <a:cxn ang="0">
                  <a:pos x="T0" y="T1"/>
                </a:cxn>
                <a:cxn ang="0">
                  <a:pos x="T2" y="T3"/>
                </a:cxn>
                <a:cxn ang="0">
                  <a:pos x="T4" y="T5"/>
                </a:cxn>
                <a:cxn ang="0">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555337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617ED-23E3-4ADF-AD85-1AFED6625866}"/>
              </a:ext>
            </a:extLst>
          </p:cNvPr>
          <p:cNvSpPr>
            <a:spLocks noGrp="1"/>
          </p:cNvSpPr>
          <p:nvPr>
            <p:ph type="title"/>
          </p:nvPr>
        </p:nvSpPr>
        <p:spPr>
          <a:xfrm>
            <a:off x="651234" y="198130"/>
            <a:ext cx="10515600" cy="1325563"/>
          </a:xfrm>
        </p:spPr>
        <p:txBody>
          <a:bodyPr/>
          <a:lstStyle/>
          <a:p>
            <a:r>
              <a:rPr lang="en-US" dirty="0"/>
              <a:t>Unreliable Message Delivery Service</a:t>
            </a:r>
          </a:p>
        </p:txBody>
      </p:sp>
      <p:sp>
        <p:nvSpPr>
          <p:cNvPr id="3" name="Espaço Reservado para Conteúdo 2">
            <a:extLst>
              <a:ext uri="{FF2B5EF4-FFF2-40B4-BE49-F238E27FC236}">
                <a16:creationId xmlns:a16="http://schemas.microsoft.com/office/drawing/2014/main" id="{17A5FC42-8B0D-44D9-A0F4-DC0B684D33D3}"/>
              </a:ext>
            </a:extLst>
          </p:cNvPr>
          <p:cNvSpPr>
            <a:spLocks noGrp="1"/>
          </p:cNvSpPr>
          <p:nvPr>
            <p:ph idx="1"/>
          </p:nvPr>
        </p:nvSpPr>
        <p:spPr>
          <a:xfrm>
            <a:off x="783508" y="1616197"/>
            <a:ext cx="7013063" cy="3625606"/>
          </a:xfrm>
        </p:spPr>
        <p:txBody>
          <a:bodyPr/>
          <a:lstStyle/>
          <a:p>
            <a:r>
              <a:rPr lang="en-US" dirty="0"/>
              <a:t>Lightweight communication between processes</a:t>
            </a:r>
          </a:p>
          <a:p>
            <a:pPr lvl="1"/>
            <a:r>
              <a:rPr lang="en-US" dirty="0"/>
              <a:t>Avoid overhead and delays of ordered, reliable delivery</a:t>
            </a:r>
          </a:p>
          <a:p>
            <a:pPr lvl="1"/>
            <a:r>
              <a:rPr lang="en-US" dirty="0"/>
              <a:t>Send messages to and receive them from a socket</a:t>
            </a:r>
          </a:p>
          <a:p>
            <a:r>
              <a:rPr lang="en-US" dirty="0"/>
              <a:t>User Datagram Protocol (UDP)</a:t>
            </a:r>
          </a:p>
          <a:p>
            <a:pPr lvl="1"/>
            <a:r>
              <a:rPr lang="en-US" dirty="0"/>
              <a:t>IP plus port numbers to support (de)multiplexing</a:t>
            </a:r>
          </a:p>
          <a:p>
            <a:pPr lvl="1"/>
            <a:r>
              <a:rPr lang="en-US" dirty="0"/>
              <a:t>Optional error checking on the packet contents</a:t>
            </a:r>
          </a:p>
          <a:p>
            <a:endParaRPr lang="en-US" dirty="0"/>
          </a:p>
        </p:txBody>
      </p:sp>
      <p:sp>
        <p:nvSpPr>
          <p:cNvPr id="4" name="Rectangle 4">
            <a:extLst>
              <a:ext uri="{FF2B5EF4-FFF2-40B4-BE49-F238E27FC236}">
                <a16:creationId xmlns:a16="http://schemas.microsoft.com/office/drawing/2014/main" id="{6A1FD691-1264-4ACA-8B5F-AD7FB53274F6}"/>
              </a:ext>
            </a:extLst>
          </p:cNvPr>
          <p:cNvSpPr>
            <a:spLocks noChangeArrowheads="1"/>
          </p:cNvSpPr>
          <p:nvPr/>
        </p:nvSpPr>
        <p:spPr bwMode="auto">
          <a:xfrm>
            <a:off x="8034696" y="2211080"/>
            <a:ext cx="1760538" cy="53340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Rectangle 5">
            <a:extLst>
              <a:ext uri="{FF2B5EF4-FFF2-40B4-BE49-F238E27FC236}">
                <a16:creationId xmlns:a16="http://schemas.microsoft.com/office/drawing/2014/main" id="{FECF2ED3-C61A-4FCA-B660-F46E336506A9}"/>
              </a:ext>
            </a:extLst>
          </p:cNvPr>
          <p:cNvSpPr>
            <a:spLocks noChangeArrowheads="1"/>
          </p:cNvSpPr>
          <p:nvPr/>
        </p:nvSpPr>
        <p:spPr bwMode="auto">
          <a:xfrm>
            <a:off x="9795234" y="2211080"/>
            <a:ext cx="1760537" cy="53340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Rectangle 6">
            <a:extLst>
              <a:ext uri="{FF2B5EF4-FFF2-40B4-BE49-F238E27FC236}">
                <a16:creationId xmlns:a16="http://schemas.microsoft.com/office/drawing/2014/main" id="{9D811F04-C248-4A52-AF73-1861E5C0CB31}"/>
              </a:ext>
            </a:extLst>
          </p:cNvPr>
          <p:cNvSpPr>
            <a:spLocks noChangeArrowheads="1"/>
          </p:cNvSpPr>
          <p:nvPr/>
        </p:nvSpPr>
        <p:spPr bwMode="auto">
          <a:xfrm>
            <a:off x="8034696" y="2744480"/>
            <a:ext cx="1760538" cy="53340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7">
            <a:extLst>
              <a:ext uri="{FF2B5EF4-FFF2-40B4-BE49-F238E27FC236}">
                <a16:creationId xmlns:a16="http://schemas.microsoft.com/office/drawing/2014/main" id="{01A5532C-FE08-4138-AE7D-87209A6C5EB1}"/>
              </a:ext>
            </a:extLst>
          </p:cNvPr>
          <p:cNvSpPr>
            <a:spLocks noChangeArrowheads="1"/>
          </p:cNvSpPr>
          <p:nvPr/>
        </p:nvSpPr>
        <p:spPr bwMode="auto">
          <a:xfrm>
            <a:off x="9795234" y="2744480"/>
            <a:ext cx="1760537" cy="53340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8">
            <a:extLst>
              <a:ext uri="{FF2B5EF4-FFF2-40B4-BE49-F238E27FC236}">
                <a16:creationId xmlns:a16="http://schemas.microsoft.com/office/drawing/2014/main" id="{D659949B-45D7-4D5B-9368-DA515EF59E56}"/>
              </a:ext>
            </a:extLst>
          </p:cNvPr>
          <p:cNvSpPr>
            <a:spLocks noChangeShapeType="1"/>
          </p:cNvSpPr>
          <p:nvPr/>
        </p:nvSpPr>
        <p:spPr bwMode="auto">
          <a:xfrm>
            <a:off x="8034696" y="3277880"/>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9">
            <a:extLst>
              <a:ext uri="{FF2B5EF4-FFF2-40B4-BE49-F238E27FC236}">
                <a16:creationId xmlns:a16="http://schemas.microsoft.com/office/drawing/2014/main" id="{EF2225E0-CB0B-41ED-B1F6-70FAF80F93AF}"/>
              </a:ext>
            </a:extLst>
          </p:cNvPr>
          <p:cNvSpPr>
            <a:spLocks noChangeShapeType="1"/>
          </p:cNvSpPr>
          <p:nvPr/>
        </p:nvSpPr>
        <p:spPr bwMode="auto">
          <a:xfrm>
            <a:off x="11557359" y="3277880"/>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0">
            <a:extLst>
              <a:ext uri="{FF2B5EF4-FFF2-40B4-BE49-F238E27FC236}">
                <a16:creationId xmlns:a16="http://schemas.microsoft.com/office/drawing/2014/main" id="{EC9A3FB3-5DE9-4AD8-ADA6-1083E7C2969B}"/>
              </a:ext>
            </a:extLst>
          </p:cNvPr>
          <p:cNvSpPr txBox="1">
            <a:spLocks noChangeArrowheads="1"/>
          </p:cNvSpPr>
          <p:nvPr/>
        </p:nvSpPr>
        <p:spPr bwMode="auto">
          <a:xfrm>
            <a:off x="8318859" y="2328555"/>
            <a:ext cx="1295400" cy="3667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buSzPct val="150000"/>
            </a:pPr>
            <a:r>
              <a:rPr lang="en-US" altLang="en-US" sz="1800" b="0">
                <a:latin typeface="Comic Sans MS" panose="030F0702030302020204" pitchFamily="66" charset="0"/>
              </a:rPr>
              <a:t> SRC port</a:t>
            </a:r>
          </a:p>
        </p:txBody>
      </p:sp>
      <p:sp>
        <p:nvSpPr>
          <p:cNvPr id="11" name="Text Box 11">
            <a:extLst>
              <a:ext uri="{FF2B5EF4-FFF2-40B4-BE49-F238E27FC236}">
                <a16:creationId xmlns:a16="http://schemas.microsoft.com/office/drawing/2014/main" id="{655B87AD-E043-4333-8501-9C89D7E4E2C9}"/>
              </a:ext>
            </a:extLst>
          </p:cNvPr>
          <p:cNvSpPr txBox="1">
            <a:spLocks noChangeArrowheads="1"/>
          </p:cNvSpPr>
          <p:nvPr/>
        </p:nvSpPr>
        <p:spPr bwMode="auto">
          <a:xfrm>
            <a:off x="10023834" y="2328555"/>
            <a:ext cx="1295400" cy="3667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buSzPct val="150000"/>
            </a:pPr>
            <a:r>
              <a:rPr lang="en-US" altLang="en-US" sz="1800" b="0">
                <a:latin typeface="Comic Sans MS" panose="030F0702030302020204" pitchFamily="66" charset="0"/>
              </a:rPr>
              <a:t> DST port</a:t>
            </a:r>
          </a:p>
        </p:txBody>
      </p:sp>
      <p:sp>
        <p:nvSpPr>
          <p:cNvPr id="12" name="Text Box 12">
            <a:extLst>
              <a:ext uri="{FF2B5EF4-FFF2-40B4-BE49-F238E27FC236}">
                <a16:creationId xmlns:a16="http://schemas.microsoft.com/office/drawing/2014/main" id="{6337CE81-E8B2-4C0A-9E75-90A43BCA1DB1}"/>
              </a:ext>
            </a:extLst>
          </p:cNvPr>
          <p:cNvSpPr txBox="1">
            <a:spLocks noChangeArrowheads="1"/>
          </p:cNvSpPr>
          <p:nvPr/>
        </p:nvSpPr>
        <p:spPr bwMode="auto">
          <a:xfrm>
            <a:off x="8318859" y="2834968"/>
            <a:ext cx="1295400" cy="36671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buSzPct val="150000"/>
            </a:pPr>
            <a:r>
              <a:rPr lang="en-US" altLang="en-US" sz="1800" b="0">
                <a:latin typeface="Comic Sans MS" panose="030F0702030302020204" pitchFamily="66" charset="0"/>
              </a:rPr>
              <a:t>checksum</a:t>
            </a:r>
          </a:p>
        </p:txBody>
      </p:sp>
      <p:sp>
        <p:nvSpPr>
          <p:cNvPr id="13" name="Text Box 13">
            <a:extLst>
              <a:ext uri="{FF2B5EF4-FFF2-40B4-BE49-F238E27FC236}">
                <a16:creationId xmlns:a16="http://schemas.microsoft.com/office/drawing/2014/main" id="{C6DEC608-3DDF-4631-84ED-412D28C4022E}"/>
              </a:ext>
            </a:extLst>
          </p:cNvPr>
          <p:cNvSpPr txBox="1">
            <a:spLocks noChangeArrowheads="1"/>
          </p:cNvSpPr>
          <p:nvPr/>
        </p:nvSpPr>
        <p:spPr bwMode="auto">
          <a:xfrm>
            <a:off x="10271484" y="2834968"/>
            <a:ext cx="895350" cy="36671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buSzPct val="150000"/>
            </a:pPr>
            <a:r>
              <a:rPr lang="en-US" altLang="en-US" sz="1800" b="0">
                <a:latin typeface="Comic Sans MS" panose="030F0702030302020204" pitchFamily="66" charset="0"/>
              </a:rPr>
              <a:t>length</a:t>
            </a:r>
          </a:p>
        </p:txBody>
      </p:sp>
      <p:sp>
        <p:nvSpPr>
          <p:cNvPr id="14" name="Text Box 14">
            <a:extLst>
              <a:ext uri="{FF2B5EF4-FFF2-40B4-BE49-F238E27FC236}">
                <a16:creationId xmlns:a16="http://schemas.microsoft.com/office/drawing/2014/main" id="{04159192-E451-4318-BE79-BCE01EF12F36}"/>
              </a:ext>
            </a:extLst>
          </p:cNvPr>
          <p:cNvSpPr txBox="1">
            <a:spLocks noChangeArrowheads="1"/>
          </p:cNvSpPr>
          <p:nvPr/>
        </p:nvSpPr>
        <p:spPr bwMode="auto">
          <a:xfrm>
            <a:off x="9433284" y="350648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buSzPct val="150000"/>
            </a:pPr>
            <a:r>
              <a:rPr lang="en-US" altLang="en-US" sz="1800" b="0">
                <a:latin typeface="Comic Sans MS" panose="030F0702030302020204" pitchFamily="66" charset="0"/>
              </a:rPr>
              <a:t>DATA</a:t>
            </a:r>
          </a:p>
        </p:txBody>
      </p:sp>
    </p:spTree>
    <p:extLst>
      <p:ext uri="{BB962C8B-B14F-4D97-AF65-F5344CB8AC3E}">
        <p14:creationId xmlns:p14="http://schemas.microsoft.com/office/powerpoint/2010/main" val="2280841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772453-746E-49A3-BD33-54B5FFAF9E12}"/>
              </a:ext>
            </a:extLst>
          </p:cNvPr>
          <p:cNvSpPr>
            <a:spLocks noGrp="1"/>
          </p:cNvSpPr>
          <p:nvPr>
            <p:ph type="title"/>
          </p:nvPr>
        </p:nvSpPr>
        <p:spPr>
          <a:xfrm>
            <a:off x="208935" y="158648"/>
            <a:ext cx="10515600" cy="952398"/>
          </a:xfrm>
        </p:spPr>
        <p:txBody>
          <a:bodyPr/>
          <a:lstStyle/>
          <a:p>
            <a:r>
              <a:rPr lang="en-US" dirty="0"/>
              <a:t>Transmission Control Protocol (TCP)</a:t>
            </a:r>
          </a:p>
        </p:txBody>
      </p:sp>
      <p:sp>
        <p:nvSpPr>
          <p:cNvPr id="3" name="Espaço Reservado para Conteúdo 2">
            <a:extLst>
              <a:ext uri="{FF2B5EF4-FFF2-40B4-BE49-F238E27FC236}">
                <a16:creationId xmlns:a16="http://schemas.microsoft.com/office/drawing/2014/main" id="{7A810FF7-DA49-4387-A5E3-673C074B5DE8}"/>
              </a:ext>
            </a:extLst>
          </p:cNvPr>
          <p:cNvSpPr>
            <a:spLocks noGrp="1"/>
          </p:cNvSpPr>
          <p:nvPr>
            <p:ph idx="1"/>
          </p:nvPr>
        </p:nvSpPr>
        <p:spPr>
          <a:xfrm>
            <a:off x="749710" y="1284851"/>
            <a:ext cx="10515600" cy="4457188"/>
          </a:xfrm>
        </p:spPr>
        <p:txBody>
          <a:bodyPr>
            <a:normAutofit fontScale="92500" lnSpcReduction="20000"/>
          </a:bodyPr>
          <a:lstStyle/>
          <a:p>
            <a:r>
              <a:rPr lang="en-US" dirty="0"/>
              <a:t>Connection oriented</a:t>
            </a:r>
          </a:p>
          <a:p>
            <a:pPr lvl="1"/>
            <a:r>
              <a:rPr lang="en-US" dirty="0"/>
              <a:t>Explicit set-up and tear-down of TCP session</a:t>
            </a:r>
          </a:p>
          <a:p>
            <a:r>
              <a:rPr lang="en-US" dirty="0"/>
              <a:t>Stream-of-bytes service</a:t>
            </a:r>
          </a:p>
          <a:p>
            <a:pPr lvl="1"/>
            <a:r>
              <a:rPr lang="en-US" dirty="0"/>
              <a:t>Sends and receives a stream of bytes, not messages</a:t>
            </a:r>
          </a:p>
          <a:p>
            <a:r>
              <a:rPr lang="en-US" dirty="0"/>
              <a:t>Reliable, in-order delivery</a:t>
            </a:r>
          </a:p>
          <a:p>
            <a:pPr lvl="1"/>
            <a:r>
              <a:rPr lang="en-US" dirty="0"/>
              <a:t>Checksums to detect corrupted data</a:t>
            </a:r>
          </a:p>
          <a:p>
            <a:pPr lvl="1"/>
            <a:r>
              <a:rPr lang="en-US" dirty="0"/>
              <a:t>Acknowledgments &amp; retransmissions for reliable delivery</a:t>
            </a:r>
          </a:p>
          <a:p>
            <a:pPr lvl="1"/>
            <a:r>
              <a:rPr lang="en-US" dirty="0"/>
              <a:t>Sequence numbers to detect losses and reorder data</a:t>
            </a:r>
          </a:p>
          <a:p>
            <a:r>
              <a:rPr lang="en-US" dirty="0"/>
              <a:t>Flow control</a:t>
            </a:r>
          </a:p>
          <a:p>
            <a:pPr lvl="1"/>
            <a:r>
              <a:rPr lang="en-US" dirty="0"/>
              <a:t>Prevent overflow of the receiver’s buffer space</a:t>
            </a:r>
          </a:p>
          <a:p>
            <a:r>
              <a:rPr lang="en-US" dirty="0"/>
              <a:t>Congestion control</a:t>
            </a:r>
          </a:p>
          <a:p>
            <a:pPr lvl="1"/>
            <a:r>
              <a:rPr lang="en-US" dirty="0"/>
              <a:t>Adapt to network congestion for the greater good</a:t>
            </a:r>
          </a:p>
          <a:p>
            <a:endParaRPr lang="en-US" dirty="0"/>
          </a:p>
        </p:txBody>
      </p:sp>
    </p:spTree>
    <p:extLst>
      <p:ext uri="{BB962C8B-B14F-4D97-AF65-F5344CB8AC3E}">
        <p14:creationId xmlns:p14="http://schemas.microsoft.com/office/powerpoint/2010/main" val="2205561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E0D61-6474-4582-8971-F0E8F1F3E190}"/>
              </a:ext>
            </a:extLst>
          </p:cNvPr>
          <p:cNvSpPr>
            <a:spLocks noGrp="1"/>
          </p:cNvSpPr>
          <p:nvPr>
            <p:ph type="title"/>
          </p:nvPr>
        </p:nvSpPr>
        <p:spPr>
          <a:xfrm>
            <a:off x="40481" y="11113"/>
            <a:ext cx="10515600" cy="1325563"/>
          </a:xfrm>
        </p:spPr>
        <p:txBody>
          <a:bodyPr/>
          <a:lstStyle/>
          <a:p>
            <a:r>
              <a:rPr lang="en-US" dirty="0"/>
              <a:t>TCP is a “Stream of Bytes” Service</a:t>
            </a:r>
          </a:p>
        </p:txBody>
      </p:sp>
      <p:grpSp>
        <p:nvGrpSpPr>
          <p:cNvPr id="105" name="Group 3">
            <a:extLst>
              <a:ext uri="{FF2B5EF4-FFF2-40B4-BE49-F238E27FC236}">
                <a16:creationId xmlns:a16="http://schemas.microsoft.com/office/drawing/2014/main" id="{7C1A5BF8-24C1-480C-B268-F856BF03F623}"/>
              </a:ext>
            </a:extLst>
          </p:cNvPr>
          <p:cNvGrpSpPr>
            <a:grpSpLocks/>
          </p:cNvGrpSpPr>
          <p:nvPr/>
        </p:nvGrpSpPr>
        <p:grpSpPr bwMode="auto">
          <a:xfrm>
            <a:off x="1835150" y="1791494"/>
            <a:ext cx="5029200" cy="609600"/>
            <a:chOff x="912" y="1104"/>
            <a:chExt cx="3648" cy="384"/>
          </a:xfrm>
        </p:grpSpPr>
        <p:sp>
          <p:nvSpPr>
            <p:cNvPr id="106" name="Line 4">
              <a:extLst>
                <a:ext uri="{FF2B5EF4-FFF2-40B4-BE49-F238E27FC236}">
                  <a16:creationId xmlns:a16="http://schemas.microsoft.com/office/drawing/2014/main" id="{2CA628DB-0E70-4FF1-A519-0CA6E91E007E}"/>
                </a:ext>
              </a:extLst>
            </p:cNvPr>
            <p:cNvSpPr>
              <a:spLocks noChangeShapeType="1"/>
            </p:cNvSpPr>
            <p:nvPr/>
          </p:nvSpPr>
          <p:spPr bwMode="auto">
            <a:xfrm>
              <a:off x="912" y="1104"/>
              <a:ext cx="3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Line 5">
              <a:extLst>
                <a:ext uri="{FF2B5EF4-FFF2-40B4-BE49-F238E27FC236}">
                  <a16:creationId xmlns:a16="http://schemas.microsoft.com/office/drawing/2014/main" id="{6BF761EA-66A9-40C1-8292-9A78E105FF41}"/>
                </a:ext>
              </a:extLst>
            </p:cNvPr>
            <p:cNvSpPr>
              <a:spLocks noChangeShapeType="1"/>
            </p:cNvSpPr>
            <p:nvPr/>
          </p:nvSpPr>
          <p:spPr bwMode="auto">
            <a:xfrm>
              <a:off x="912" y="1488"/>
              <a:ext cx="3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Line 6">
              <a:extLst>
                <a:ext uri="{FF2B5EF4-FFF2-40B4-BE49-F238E27FC236}">
                  <a16:creationId xmlns:a16="http://schemas.microsoft.com/office/drawing/2014/main" id="{A123D74B-A4A2-43CB-95BA-F155699E286F}"/>
                </a:ext>
              </a:extLst>
            </p:cNvPr>
            <p:cNvSpPr>
              <a:spLocks noChangeShapeType="1"/>
            </p:cNvSpPr>
            <p:nvPr/>
          </p:nvSpPr>
          <p:spPr bwMode="auto">
            <a:xfrm flipH="1">
              <a:off x="4224" y="1104"/>
              <a:ext cx="33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Line 7">
              <a:extLst>
                <a:ext uri="{FF2B5EF4-FFF2-40B4-BE49-F238E27FC236}">
                  <a16:creationId xmlns:a16="http://schemas.microsoft.com/office/drawing/2014/main" id="{BE75DC72-DB0F-4094-9109-A6D889C33922}"/>
                </a:ext>
              </a:extLst>
            </p:cNvPr>
            <p:cNvSpPr>
              <a:spLocks noChangeShapeType="1"/>
            </p:cNvSpPr>
            <p:nvPr/>
          </p:nvSpPr>
          <p:spPr bwMode="auto">
            <a:xfrm flipH="1">
              <a:off x="4224" y="1488"/>
              <a:ext cx="33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0" name="Line 8">
            <a:extLst>
              <a:ext uri="{FF2B5EF4-FFF2-40B4-BE49-F238E27FC236}">
                <a16:creationId xmlns:a16="http://schemas.microsoft.com/office/drawing/2014/main" id="{0E75D402-4344-450B-A72F-8E68F9756A4F}"/>
              </a:ext>
            </a:extLst>
          </p:cNvPr>
          <p:cNvSpPr>
            <a:spLocks noChangeShapeType="1"/>
          </p:cNvSpPr>
          <p:nvPr/>
        </p:nvSpPr>
        <p:spPr bwMode="auto">
          <a:xfrm>
            <a:off x="18351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 name="Line 9">
            <a:extLst>
              <a:ext uri="{FF2B5EF4-FFF2-40B4-BE49-F238E27FC236}">
                <a16:creationId xmlns:a16="http://schemas.microsoft.com/office/drawing/2014/main" id="{2D316A29-6993-4D8C-97A1-FE0DAF7586D5}"/>
              </a:ext>
            </a:extLst>
          </p:cNvPr>
          <p:cNvSpPr>
            <a:spLocks noChangeShapeType="1"/>
          </p:cNvSpPr>
          <p:nvPr/>
        </p:nvSpPr>
        <p:spPr bwMode="auto">
          <a:xfrm>
            <a:off x="19875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10">
            <a:extLst>
              <a:ext uri="{FF2B5EF4-FFF2-40B4-BE49-F238E27FC236}">
                <a16:creationId xmlns:a16="http://schemas.microsoft.com/office/drawing/2014/main" id="{ED78798C-9F7C-4981-844E-09AE69B3EB83}"/>
              </a:ext>
            </a:extLst>
          </p:cNvPr>
          <p:cNvSpPr>
            <a:spLocks noChangeShapeType="1"/>
          </p:cNvSpPr>
          <p:nvPr/>
        </p:nvSpPr>
        <p:spPr bwMode="auto">
          <a:xfrm>
            <a:off x="21399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1">
            <a:extLst>
              <a:ext uri="{FF2B5EF4-FFF2-40B4-BE49-F238E27FC236}">
                <a16:creationId xmlns:a16="http://schemas.microsoft.com/office/drawing/2014/main" id="{55D21D7E-7956-4CAA-96E8-EBE9A82B0FE7}"/>
              </a:ext>
            </a:extLst>
          </p:cNvPr>
          <p:cNvSpPr>
            <a:spLocks noChangeShapeType="1"/>
          </p:cNvSpPr>
          <p:nvPr/>
        </p:nvSpPr>
        <p:spPr bwMode="auto">
          <a:xfrm>
            <a:off x="22923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2">
            <a:extLst>
              <a:ext uri="{FF2B5EF4-FFF2-40B4-BE49-F238E27FC236}">
                <a16:creationId xmlns:a16="http://schemas.microsoft.com/office/drawing/2014/main" id="{843F3B21-9BD0-48BB-89A7-9F31EB55A63A}"/>
              </a:ext>
            </a:extLst>
          </p:cNvPr>
          <p:cNvSpPr>
            <a:spLocks noChangeShapeType="1"/>
          </p:cNvSpPr>
          <p:nvPr/>
        </p:nvSpPr>
        <p:spPr bwMode="auto">
          <a:xfrm>
            <a:off x="24447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3">
            <a:extLst>
              <a:ext uri="{FF2B5EF4-FFF2-40B4-BE49-F238E27FC236}">
                <a16:creationId xmlns:a16="http://schemas.microsoft.com/office/drawing/2014/main" id="{77CAB81F-031C-4BCB-84E1-87671C481B0F}"/>
              </a:ext>
            </a:extLst>
          </p:cNvPr>
          <p:cNvSpPr>
            <a:spLocks noChangeShapeType="1"/>
          </p:cNvSpPr>
          <p:nvPr/>
        </p:nvSpPr>
        <p:spPr bwMode="auto">
          <a:xfrm>
            <a:off x="25971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14">
            <a:extLst>
              <a:ext uri="{FF2B5EF4-FFF2-40B4-BE49-F238E27FC236}">
                <a16:creationId xmlns:a16="http://schemas.microsoft.com/office/drawing/2014/main" id="{D19C5B33-A847-466D-82DC-5847119BDC73}"/>
              </a:ext>
            </a:extLst>
          </p:cNvPr>
          <p:cNvSpPr>
            <a:spLocks noChangeShapeType="1"/>
          </p:cNvSpPr>
          <p:nvPr/>
        </p:nvSpPr>
        <p:spPr bwMode="auto">
          <a:xfrm>
            <a:off x="27495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15">
            <a:extLst>
              <a:ext uri="{FF2B5EF4-FFF2-40B4-BE49-F238E27FC236}">
                <a16:creationId xmlns:a16="http://schemas.microsoft.com/office/drawing/2014/main" id="{9510290F-34E5-4AF6-91B6-3855B806E3CE}"/>
              </a:ext>
            </a:extLst>
          </p:cNvPr>
          <p:cNvSpPr>
            <a:spLocks noChangeShapeType="1"/>
          </p:cNvSpPr>
          <p:nvPr/>
        </p:nvSpPr>
        <p:spPr bwMode="auto">
          <a:xfrm>
            <a:off x="29019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6">
            <a:extLst>
              <a:ext uri="{FF2B5EF4-FFF2-40B4-BE49-F238E27FC236}">
                <a16:creationId xmlns:a16="http://schemas.microsoft.com/office/drawing/2014/main" id="{8A0FAF9B-6FD4-40C4-B99D-5B76F59D8C9A}"/>
              </a:ext>
            </a:extLst>
          </p:cNvPr>
          <p:cNvSpPr>
            <a:spLocks noChangeShapeType="1"/>
          </p:cNvSpPr>
          <p:nvPr/>
        </p:nvSpPr>
        <p:spPr bwMode="auto">
          <a:xfrm>
            <a:off x="30543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Line 17">
            <a:extLst>
              <a:ext uri="{FF2B5EF4-FFF2-40B4-BE49-F238E27FC236}">
                <a16:creationId xmlns:a16="http://schemas.microsoft.com/office/drawing/2014/main" id="{7CD07D73-19D5-4F68-B685-3AE280405259}"/>
              </a:ext>
            </a:extLst>
          </p:cNvPr>
          <p:cNvSpPr>
            <a:spLocks noChangeShapeType="1"/>
          </p:cNvSpPr>
          <p:nvPr/>
        </p:nvSpPr>
        <p:spPr bwMode="auto">
          <a:xfrm>
            <a:off x="32067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18">
            <a:extLst>
              <a:ext uri="{FF2B5EF4-FFF2-40B4-BE49-F238E27FC236}">
                <a16:creationId xmlns:a16="http://schemas.microsoft.com/office/drawing/2014/main" id="{3E7F7DC3-82B2-4913-99D0-530B03180BC0}"/>
              </a:ext>
            </a:extLst>
          </p:cNvPr>
          <p:cNvSpPr>
            <a:spLocks noChangeShapeType="1"/>
          </p:cNvSpPr>
          <p:nvPr/>
        </p:nvSpPr>
        <p:spPr bwMode="auto">
          <a:xfrm>
            <a:off x="33591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19">
            <a:extLst>
              <a:ext uri="{FF2B5EF4-FFF2-40B4-BE49-F238E27FC236}">
                <a16:creationId xmlns:a16="http://schemas.microsoft.com/office/drawing/2014/main" id="{49CFE85C-B0B6-4AEE-A8AE-9934333AA899}"/>
              </a:ext>
            </a:extLst>
          </p:cNvPr>
          <p:cNvSpPr>
            <a:spLocks noChangeShapeType="1"/>
          </p:cNvSpPr>
          <p:nvPr/>
        </p:nvSpPr>
        <p:spPr bwMode="auto">
          <a:xfrm>
            <a:off x="35115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 name="Line 20">
            <a:extLst>
              <a:ext uri="{FF2B5EF4-FFF2-40B4-BE49-F238E27FC236}">
                <a16:creationId xmlns:a16="http://schemas.microsoft.com/office/drawing/2014/main" id="{DCD84C6F-5414-480A-91F5-29BA1B4AAAE3}"/>
              </a:ext>
            </a:extLst>
          </p:cNvPr>
          <p:cNvSpPr>
            <a:spLocks noChangeShapeType="1"/>
          </p:cNvSpPr>
          <p:nvPr/>
        </p:nvSpPr>
        <p:spPr bwMode="auto">
          <a:xfrm>
            <a:off x="36639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 name="Line 21">
            <a:extLst>
              <a:ext uri="{FF2B5EF4-FFF2-40B4-BE49-F238E27FC236}">
                <a16:creationId xmlns:a16="http://schemas.microsoft.com/office/drawing/2014/main" id="{1858D80F-39AC-472D-BAB6-1B4D1B500D6A}"/>
              </a:ext>
            </a:extLst>
          </p:cNvPr>
          <p:cNvSpPr>
            <a:spLocks noChangeShapeType="1"/>
          </p:cNvSpPr>
          <p:nvPr/>
        </p:nvSpPr>
        <p:spPr bwMode="auto">
          <a:xfrm>
            <a:off x="38163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 name="Line 22">
            <a:extLst>
              <a:ext uri="{FF2B5EF4-FFF2-40B4-BE49-F238E27FC236}">
                <a16:creationId xmlns:a16="http://schemas.microsoft.com/office/drawing/2014/main" id="{91748903-8EEF-4857-BC2B-A93509527721}"/>
              </a:ext>
            </a:extLst>
          </p:cNvPr>
          <p:cNvSpPr>
            <a:spLocks noChangeShapeType="1"/>
          </p:cNvSpPr>
          <p:nvPr/>
        </p:nvSpPr>
        <p:spPr bwMode="auto">
          <a:xfrm>
            <a:off x="39687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Line 23">
            <a:extLst>
              <a:ext uri="{FF2B5EF4-FFF2-40B4-BE49-F238E27FC236}">
                <a16:creationId xmlns:a16="http://schemas.microsoft.com/office/drawing/2014/main" id="{0EB10655-0A32-44B0-9C8A-5C82A49A51C3}"/>
              </a:ext>
            </a:extLst>
          </p:cNvPr>
          <p:cNvSpPr>
            <a:spLocks noChangeShapeType="1"/>
          </p:cNvSpPr>
          <p:nvPr/>
        </p:nvSpPr>
        <p:spPr bwMode="auto">
          <a:xfrm>
            <a:off x="41211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 name="Line 24">
            <a:extLst>
              <a:ext uri="{FF2B5EF4-FFF2-40B4-BE49-F238E27FC236}">
                <a16:creationId xmlns:a16="http://schemas.microsoft.com/office/drawing/2014/main" id="{78EDD92D-3A93-4836-AEA6-583626A5FDE8}"/>
              </a:ext>
            </a:extLst>
          </p:cNvPr>
          <p:cNvSpPr>
            <a:spLocks noChangeShapeType="1"/>
          </p:cNvSpPr>
          <p:nvPr/>
        </p:nvSpPr>
        <p:spPr bwMode="auto">
          <a:xfrm>
            <a:off x="42735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7" name="Line 25">
            <a:extLst>
              <a:ext uri="{FF2B5EF4-FFF2-40B4-BE49-F238E27FC236}">
                <a16:creationId xmlns:a16="http://schemas.microsoft.com/office/drawing/2014/main" id="{1849DC54-2CF0-4D91-81EE-E5745D2FFA9F}"/>
              </a:ext>
            </a:extLst>
          </p:cNvPr>
          <p:cNvSpPr>
            <a:spLocks noChangeShapeType="1"/>
          </p:cNvSpPr>
          <p:nvPr/>
        </p:nvSpPr>
        <p:spPr bwMode="auto">
          <a:xfrm>
            <a:off x="44259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Line 26">
            <a:extLst>
              <a:ext uri="{FF2B5EF4-FFF2-40B4-BE49-F238E27FC236}">
                <a16:creationId xmlns:a16="http://schemas.microsoft.com/office/drawing/2014/main" id="{1BA0328F-BE58-4BC9-8F88-38B0F871C781}"/>
              </a:ext>
            </a:extLst>
          </p:cNvPr>
          <p:cNvSpPr>
            <a:spLocks noChangeShapeType="1"/>
          </p:cNvSpPr>
          <p:nvPr/>
        </p:nvSpPr>
        <p:spPr bwMode="auto">
          <a:xfrm>
            <a:off x="45783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Line 27">
            <a:extLst>
              <a:ext uri="{FF2B5EF4-FFF2-40B4-BE49-F238E27FC236}">
                <a16:creationId xmlns:a16="http://schemas.microsoft.com/office/drawing/2014/main" id="{07515A35-953B-43AE-8072-669AD50D4BE2}"/>
              </a:ext>
            </a:extLst>
          </p:cNvPr>
          <p:cNvSpPr>
            <a:spLocks noChangeShapeType="1"/>
          </p:cNvSpPr>
          <p:nvPr/>
        </p:nvSpPr>
        <p:spPr bwMode="auto">
          <a:xfrm>
            <a:off x="47307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0" name="Line 28">
            <a:extLst>
              <a:ext uri="{FF2B5EF4-FFF2-40B4-BE49-F238E27FC236}">
                <a16:creationId xmlns:a16="http://schemas.microsoft.com/office/drawing/2014/main" id="{614DEE78-0DF7-4BB8-B79D-A80F2CD89ADA}"/>
              </a:ext>
            </a:extLst>
          </p:cNvPr>
          <p:cNvSpPr>
            <a:spLocks noChangeShapeType="1"/>
          </p:cNvSpPr>
          <p:nvPr/>
        </p:nvSpPr>
        <p:spPr bwMode="auto">
          <a:xfrm>
            <a:off x="48831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 name="Line 29">
            <a:extLst>
              <a:ext uri="{FF2B5EF4-FFF2-40B4-BE49-F238E27FC236}">
                <a16:creationId xmlns:a16="http://schemas.microsoft.com/office/drawing/2014/main" id="{9743EE20-D08B-4E6E-84BC-7FFF19DF8B6B}"/>
              </a:ext>
            </a:extLst>
          </p:cNvPr>
          <p:cNvSpPr>
            <a:spLocks noChangeShapeType="1"/>
          </p:cNvSpPr>
          <p:nvPr/>
        </p:nvSpPr>
        <p:spPr bwMode="auto">
          <a:xfrm>
            <a:off x="50355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2" name="Line 30">
            <a:extLst>
              <a:ext uri="{FF2B5EF4-FFF2-40B4-BE49-F238E27FC236}">
                <a16:creationId xmlns:a16="http://schemas.microsoft.com/office/drawing/2014/main" id="{9EB29710-D62B-4E4B-978B-8153B2A3E336}"/>
              </a:ext>
            </a:extLst>
          </p:cNvPr>
          <p:cNvSpPr>
            <a:spLocks noChangeShapeType="1"/>
          </p:cNvSpPr>
          <p:nvPr/>
        </p:nvSpPr>
        <p:spPr bwMode="auto">
          <a:xfrm>
            <a:off x="51879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Line 31">
            <a:extLst>
              <a:ext uri="{FF2B5EF4-FFF2-40B4-BE49-F238E27FC236}">
                <a16:creationId xmlns:a16="http://schemas.microsoft.com/office/drawing/2014/main" id="{1D6CB351-87A5-4F4D-841F-D88D506536D7}"/>
              </a:ext>
            </a:extLst>
          </p:cNvPr>
          <p:cNvSpPr>
            <a:spLocks noChangeShapeType="1"/>
          </p:cNvSpPr>
          <p:nvPr/>
        </p:nvSpPr>
        <p:spPr bwMode="auto">
          <a:xfrm>
            <a:off x="53403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 name="Line 32">
            <a:extLst>
              <a:ext uri="{FF2B5EF4-FFF2-40B4-BE49-F238E27FC236}">
                <a16:creationId xmlns:a16="http://schemas.microsoft.com/office/drawing/2014/main" id="{3302B4F8-3E96-4163-BA43-C54D91609B21}"/>
              </a:ext>
            </a:extLst>
          </p:cNvPr>
          <p:cNvSpPr>
            <a:spLocks noChangeShapeType="1"/>
          </p:cNvSpPr>
          <p:nvPr/>
        </p:nvSpPr>
        <p:spPr bwMode="auto">
          <a:xfrm>
            <a:off x="54927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 name="Line 33">
            <a:extLst>
              <a:ext uri="{FF2B5EF4-FFF2-40B4-BE49-F238E27FC236}">
                <a16:creationId xmlns:a16="http://schemas.microsoft.com/office/drawing/2014/main" id="{0D69E549-70E2-4315-92C5-752422A27F0F}"/>
              </a:ext>
            </a:extLst>
          </p:cNvPr>
          <p:cNvSpPr>
            <a:spLocks noChangeShapeType="1"/>
          </p:cNvSpPr>
          <p:nvPr/>
        </p:nvSpPr>
        <p:spPr bwMode="auto">
          <a:xfrm>
            <a:off x="56451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 name="Line 34">
            <a:extLst>
              <a:ext uri="{FF2B5EF4-FFF2-40B4-BE49-F238E27FC236}">
                <a16:creationId xmlns:a16="http://schemas.microsoft.com/office/drawing/2014/main" id="{6B4E9A33-B8B0-4AFB-AC4A-D752AABFACBA}"/>
              </a:ext>
            </a:extLst>
          </p:cNvPr>
          <p:cNvSpPr>
            <a:spLocks noChangeShapeType="1"/>
          </p:cNvSpPr>
          <p:nvPr/>
        </p:nvSpPr>
        <p:spPr bwMode="auto">
          <a:xfrm>
            <a:off x="57975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Line 35">
            <a:extLst>
              <a:ext uri="{FF2B5EF4-FFF2-40B4-BE49-F238E27FC236}">
                <a16:creationId xmlns:a16="http://schemas.microsoft.com/office/drawing/2014/main" id="{E775A57F-AC1F-4F51-B0F1-72EEADF79640}"/>
              </a:ext>
            </a:extLst>
          </p:cNvPr>
          <p:cNvSpPr>
            <a:spLocks noChangeShapeType="1"/>
          </p:cNvSpPr>
          <p:nvPr/>
        </p:nvSpPr>
        <p:spPr bwMode="auto">
          <a:xfrm>
            <a:off x="59499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 name="Line 36">
            <a:extLst>
              <a:ext uri="{FF2B5EF4-FFF2-40B4-BE49-F238E27FC236}">
                <a16:creationId xmlns:a16="http://schemas.microsoft.com/office/drawing/2014/main" id="{5796924F-B8F4-4CA7-AC65-384D6ACACB7B}"/>
              </a:ext>
            </a:extLst>
          </p:cNvPr>
          <p:cNvSpPr>
            <a:spLocks noChangeShapeType="1"/>
          </p:cNvSpPr>
          <p:nvPr/>
        </p:nvSpPr>
        <p:spPr bwMode="auto">
          <a:xfrm>
            <a:off x="61023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 name="Line 37">
            <a:extLst>
              <a:ext uri="{FF2B5EF4-FFF2-40B4-BE49-F238E27FC236}">
                <a16:creationId xmlns:a16="http://schemas.microsoft.com/office/drawing/2014/main" id="{F1B4F1D6-CEA7-4E85-BC50-0973D340A075}"/>
              </a:ext>
            </a:extLst>
          </p:cNvPr>
          <p:cNvSpPr>
            <a:spLocks noChangeShapeType="1"/>
          </p:cNvSpPr>
          <p:nvPr/>
        </p:nvSpPr>
        <p:spPr bwMode="auto">
          <a:xfrm>
            <a:off x="62547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Line 38">
            <a:extLst>
              <a:ext uri="{FF2B5EF4-FFF2-40B4-BE49-F238E27FC236}">
                <a16:creationId xmlns:a16="http://schemas.microsoft.com/office/drawing/2014/main" id="{99151375-BCF1-4DFA-925C-D18C5031C630}"/>
              </a:ext>
            </a:extLst>
          </p:cNvPr>
          <p:cNvSpPr>
            <a:spLocks noChangeShapeType="1"/>
          </p:cNvSpPr>
          <p:nvPr/>
        </p:nvSpPr>
        <p:spPr bwMode="auto">
          <a:xfrm>
            <a:off x="6407150" y="179149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Line 39">
            <a:extLst>
              <a:ext uri="{FF2B5EF4-FFF2-40B4-BE49-F238E27FC236}">
                <a16:creationId xmlns:a16="http://schemas.microsoft.com/office/drawing/2014/main" id="{AA96765E-A409-4C69-AC77-12B928099ABB}"/>
              </a:ext>
            </a:extLst>
          </p:cNvPr>
          <p:cNvSpPr>
            <a:spLocks noChangeShapeType="1"/>
          </p:cNvSpPr>
          <p:nvPr/>
        </p:nvSpPr>
        <p:spPr bwMode="auto">
          <a:xfrm>
            <a:off x="6559550" y="1791494"/>
            <a:ext cx="0" cy="6096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 name="Line 40">
            <a:extLst>
              <a:ext uri="{FF2B5EF4-FFF2-40B4-BE49-F238E27FC236}">
                <a16:creationId xmlns:a16="http://schemas.microsoft.com/office/drawing/2014/main" id="{83AD568B-D778-440C-9CA7-72B4ADF5E164}"/>
              </a:ext>
            </a:extLst>
          </p:cNvPr>
          <p:cNvSpPr>
            <a:spLocks noChangeShapeType="1"/>
          </p:cNvSpPr>
          <p:nvPr/>
        </p:nvSpPr>
        <p:spPr bwMode="auto">
          <a:xfrm>
            <a:off x="6711950" y="1791494"/>
            <a:ext cx="0" cy="6096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Text Box 41">
            <a:extLst>
              <a:ext uri="{FF2B5EF4-FFF2-40B4-BE49-F238E27FC236}">
                <a16:creationId xmlns:a16="http://schemas.microsoft.com/office/drawing/2014/main" id="{B2DBBCE3-1B2A-4528-910C-5C73F6E09A63}"/>
              </a:ext>
            </a:extLst>
          </p:cNvPr>
          <p:cNvSpPr txBox="1">
            <a:spLocks noChangeArrowheads="1"/>
          </p:cNvSpPr>
          <p:nvPr/>
        </p:nvSpPr>
        <p:spPr bwMode="auto">
          <a:xfrm rot="5390887">
            <a:off x="1631156" y="1946275"/>
            <a:ext cx="5873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Times New Roman" panose="02020603050405020304" pitchFamily="18" charset="0"/>
              </a:rPr>
              <a:t>Byte 0</a:t>
            </a:r>
          </a:p>
        </p:txBody>
      </p:sp>
      <p:sp>
        <p:nvSpPr>
          <p:cNvPr id="144" name="Text Box 42">
            <a:extLst>
              <a:ext uri="{FF2B5EF4-FFF2-40B4-BE49-F238E27FC236}">
                <a16:creationId xmlns:a16="http://schemas.microsoft.com/office/drawing/2014/main" id="{046FA40E-C146-4401-B94B-4925BFED0917}"/>
              </a:ext>
            </a:extLst>
          </p:cNvPr>
          <p:cNvSpPr txBox="1">
            <a:spLocks noChangeArrowheads="1"/>
          </p:cNvSpPr>
          <p:nvPr/>
        </p:nvSpPr>
        <p:spPr bwMode="auto">
          <a:xfrm rot="5390887">
            <a:off x="1783556" y="1946275"/>
            <a:ext cx="5873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Times New Roman" panose="02020603050405020304" pitchFamily="18" charset="0"/>
              </a:rPr>
              <a:t>Byte 1</a:t>
            </a:r>
          </a:p>
        </p:txBody>
      </p:sp>
      <p:sp>
        <p:nvSpPr>
          <p:cNvPr id="145" name="Text Box 43">
            <a:extLst>
              <a:ext uri="{FF2B5EF4-FFF2-40B4-BE49-F238E27FC236}">
                <a16:creationId xmlns:a16="http://schemas.microsoft.com/office/drawing/2014/main" id="{5AF3E000-B714-49FB-8108-6FB2178A0880}"/>
              </a:ext>
            </a:extLst>
          </p:cNvPr>
          <p:cNvSpPr txBox="1">
            <a:spLocks noChangeArrowheads="1"/>
          </p:cNvSpPr>
          <p:nvPr/>
        </p:nvSpPr>
        <p:spPr bwMode="auto">
          <a:xfrm rot="5390887">
            <a:off x="1937544" y="1947863"/>
            <a:ext cx="5873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Times New Roman" panose="02020603050405020304" pitchFamily="18" charset="0"/>
              </a:rPr>
              <a:t>Byte 2</a:t>
            </a:r>
          </a:p>
        </p:txBody>
      </p:sp>
      <p:sp>
        <p:nvSpPr>
          <p:cNvPr id="146" name="Text Box 44">
            <a:extLst>
              <a:ext uri="{FF2B5EF4-FFF2-40B4-BE49-F238E27FC236}">
                <a16:creationId xmlns:a16="http://schemas.microsoft.com/office/drawing/2014/main" id="{7B8937FC-748C-44EC-81F7-A56448D05762}"/>
              </a:ext>
            </a:extLst>
          </p:cNvPr>
          <p:cNvSpPr txBox="1">
            <a:spLocks noChangeArrowheads="1"/>
          </p:cNvSpPr>
          <p:nvPr/>
        </p:nvSpPr>
        <p:spPr bwMode="auto">
          <a:xfrm rot="5390887">
            <a:off x="2089944" y="1947863"/>
            <a:ext cx="5873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Times New Roman" panose="02020603050405020304" pitchFamily="18" charset="0"/>
              </a:rPr>
              <a:t>Byte 3</a:t>
            </a:r>
          </a:p>
        </p:txBody>
      </p:sp>
      <p:sp>
        <p:nvSpPr>
          <p:cNvPr id="147" name="Line 45">
            <a:extLst>
              <a:ext uri="{FF2B5EF4-FFF2-40B4-BE49-F238E27FC236}">
                <a16:creationId xmlns:a16="http://schemas.microsoft.com/office/drawing/2014/main" id="{D58511B8-019D-4480-AEA2-EEB2A31871D6}"/>
              </a:ext>
            </a:extLst>
          </p:cNvPr>
          <p:cNvSpPr>
            <a:spLocks noChangeShapeType="1"/>
          </p:cNvSpPr>
          <p:nvPr/>
        </p:nvSpPr>
        <p:spPr bwMode="auto">
          <a:xfrm>
            <a:off x="2520950" y="2248694"/>
            <a:ext cx="304800" cy="476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2" name="Text Box 90">
            <a:extLst>
              <a:ext uri="{FF2B5EF4-FFF2-40B4-BE49-F238E27FC236}">
                <a16:creationId xmlns:a16="http://schemas.microsoft.com/office/drawing/2014/main" id="{D6958973-ADC2-4C9B-9657-D0553130A1DE}"/>
              </a:ext>
            </a:extLst>
          </p:cNvPr>
          <p:cNvSpPr txBox="1">
            <a:spLocks noChangeArrowheads="1"/>
          </p:cNvSpPr>
          <p:nvPr/>
        </p:nvSpPr>
        <p:spPr bwMode="auto">
          <a:xfrm>
            <a:off x="692150" y="1262856"/>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400" b="0">
                <a:latin typeface="Comic Sans MS" panose="030F0702030302020204" pitchFamily="66" charset="0"/>
              </a:rPr>
              <a:t>Host A</a:t>
            </a:r>
          </a:p>
        </p:txBody>
      </p:sp>
      <p:sp>
        <p:nvSpPr>
          <p:cNvPr id="193" name="Text Box 91">
            <a:extLst>
              <a:ext uri="{FF2B5EF4-FFF2-40B4-BE49-F238E27FC236}">
                <a16:creationId xmlns:a16="http://schemas.microsoft.com/office/drawing/2014/main" id="{CD252191-971F-4735-9F33-C3CCA0A5026D}"/>
              </a:ext>
            </a:extLst>
          </p:cNvPr>
          <p:cNvSpPr txBox="1">
            <a:spLocks noChangeArrowheads="1"/>
          </p:cNvSpPr>
          <p:nvPr/>
        </p:nvSpPr>
        <p:spPr bwMode="auto">
          <a:xfrm>
            <a:off x="692150" y="4468019"/>
            <a:ext cx="1150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400" b="0">
                <a:latin typeface="Comic Sans MS" panose="030F0702030302020204" pitchFamily="66" charset="0"/>
              </a:rPr>
              <a:t>Host B</a:t>
            </a:r>
          </a:p>
        </p:txBody>
      </p:sp>
      <p:sp>
        <p:nvSpPr>
          <p:cNvPr id="195" name="Text Box 93">
            <a:extLst>
              <a:ext uri="{FF2B5EF4-FFF2-40B4-BE49-F238E27FC236}">
                <a16:creationId xmlns:a16="http://schemas.microsoft.com/office/drawing/2014/main" id="{4EC5FF06-86A8-4A3C-8FED-6C1B03CD91ED}"/>
              </a:ext>
            </a:extLst>
          </p:cNvPr>
          <p:cNvSpPr txBox="1">
            <a:spLocks noChangeArrowheads="1"/>
          </p:cNvSpPr>
          <p:nvPr/>
        </p:nvSpPr>
        <p:spPr bwMode="auto">
          <a:xfrm rot="5390887">
            <a:off x="2659856" y="2011363"/>
            <a:ext cx="6635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Times New Roman" panose="02020603050405020304" pitchFamily="18" charset="0"/>
              </a:rPr>
              <a:t>Byte 80</a:t>
            </a:r>
          </a:p>
        </p:txBody>
      </p:sp>
      <p:sp>
        <p:nvSpPr>
          <p:cNvPr id="196" name="Line 94">
            <a:extLst>
              <a:ext uri="{FF2B5EF4-FFF2-40B4-BE49-F238E27FC236}">
                <a16:creationId xmlns:a16="http://schemas.microsoft.com/office/drawing/2014/main" id="{C518ABB1-FF49-4265-9150-7EF1980E91DD}"/>
              </a:ext>
            </a:extLst>
          </p:cNvPr>
          <p:cNvSpPr>
            <a:spLocks noChangeShapeType="1"/>
          </p:cNvSpPr>
          <p:nvPr/>
        </p:nvSpPr>
        <p:spPr bwMode="auto">
          <a:xfrm>
            <a:off x="2520950" y="2020094"/>
            <a:ext cx="304800" cy="476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0" name="Line 98">
            <a:extLst>
              <a:ext uri="{FF2B5EF4-FFF2-40B4-BE49-F238E27FC236}">
                <a16:creationId xmlns:a16="http://schemas.microsoft.com/office/drawing/2014/main" id="{8B6BBC40-EF11-4158-B5D1-353497A808CE}"/>
              </a:ext>
            </a:extLst>
          </p:cNvPr>
          <p:cNvSpPr>
            <a:spLocks noChangeShapeType="1"/>
          </p:cNvSpPr>
          <p:nvPr/>
        </p:nvSpPr>
        <p:spPr bwMode="auto">
          <a:xfrm>
            <a:off x="1911350" y="24058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1" name="Line 99">
            <a:extLst>
              <a:ext uri="{FF2B5EF4-FFF2-40B4-BE49-F238E27FC236}">
                <a16:creationId xmlns:a16="http://schemas.microsoft.com/office/drawing/2014/main" id="{A8E1E67B-E64E-4A74-9838-C4D0BEFB2ECA}"/>
              </a:ext>
            </a:extLst>
          </p:cNvPr>
          <p:cNvSpPr>
            <a:spLocks noChangeShapeType="1"/>
          </p:cNvSpPr>
          <p:nvPr/>
        </p:nvSpPr>
        <p:spPr bwMode="auto">
          <a:xfrm>
            <a:off x="2063750" y="24058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2" name="Line 100">
            <a:extLst>
              <a:ext uri="{FF2B5EF4-FFF2-40B4-BE49-F238E27FC236}">
                <a16:creationId xmlns:a16="http://schemas.microsoft.com/office/drawing/2014/main" id="{0293C6BF-151F-4104-BC59-9CBEE13E0005}"/>
              </a:ext>
            </a:extLst>
          </p:cNvPr>
          <p:cNvSpPr>
            <a:spLocks noChangeShapeType="1"/>
          </p:cNvSpPr>
          <p:nvPr/>
        </p:nvSpPr>
        <p:spPr bwMode="auto">
          <a:xfrm>
            <a:off x="2216150" y="24058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3" name="Line 101">
            <a:extLst>
              <a:ext uri="{FF2B5EF4-FFF2-40B4-BE49-F238E27FC236}">
                <a16:creationId xmlns:a16="http://schemas.microsoft.com/office/drawing/2014/main" id="{2BF4210E-A9F7-4F09-ADD4-DA158472067B}"/>
              </a:ext>
            </a:extLst>
          </p:cNvPr>
          <p:cNvSpPr>
            <a:spLocks noChangeShapeType="1"/>
          </p:cNvSpPr>
          <p:nvPr/>
        </p:nvSpPr>
        <p:spPr bwMode="auto">
          <a:xfrm>
            <a:off x="2368550" y="24058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 name="Line 102">
            <a:extLst>
              <a:ext uri="{FF2B5EF4-FFF2-40B4-BE49-F238E27FC236}">
                <a16:creationId xmlns:a16="http://schemas.microsoft.com/office/drawing/2014/main" id="{AF45FFB7-B55F-43C4-8A6E-52A1227C17F7}"/>
              </a:ext>
            </a:extLst>
          </p:cNvPr>
          <p:cNvSpPr>
            <a:spLocks noChangeShapeType="1"/>
          </p:cNvSpPr>
          <p:nvPr/>
        </p:nvSpPr>
        <p:spPr bwMode="auto">
          <a:xfrm>
            <a:off x="2978150" y="24058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 name="Line 103">
            <a:extLst>
              <a:ext uri="{FF2B5EF4-FFF2-40B4-BE49-F238E27FC236}">
                <a16:creationId xmlns:a16="http://schemas.microsoft.com/office/drawing/2014/main" id="{6F9B599C-AD3C-4429-A5DF-A9452D9D965F}"/>
              </a:ext>
            </a:extLst>
          </p:cNvPr>
          <p:cNvSpPr>
            <a:spLocks noChangeShapeType="1"/>
          </p:cNvSpPr>
          <p:nvPr/>
        </p:nvSpPr>
        <p:spPr bwMode="auto">
          <a:xfrm>
            <a:off x="2520950" y="2629694"/>
            <a:ext cx="304800" cy="476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48" name="Group 46">
            <a:extLst>
              <a:ext uri="{FF2B5EF4-FFF2-40B4-BE49-F238E27FC236}">
                <a16:creationId xmlns:a16="http://schemas.microsoft.com/office/drawing/2014/main" id="{95A31791-6AA0-481F-9D64-822F285C06B0}"/>
              </a:ext>
            </a:extLst>
          </p:cNvPr>
          <p:cNvGrpSpPr>
            <a:grpSpLocks/>
          </p:cNvGrpSpPr>
          <p:nvPr/>
        </p:nvGrpSpPr>
        <p:grpSpPr bwMode="auto">
          <a:xfrm>
            <a:off x="3130550" y="4996656"/>
            <a:ext cx="5029200" cy="609600"/>
            <a:chOff x="912" y="1104"/>
            <a:chExt cx="3648" cy="384"/>
          </a:xfrm>
        </p:grpSpPr>
        <p:sp>
          <p:nvSpPr>
            <p:cNvPr id="149" name="Line 47">
              <a:extLst>
                <a:ext uri="{FF2B5EF4-FFF2-40B4-BE49-F238E27FC236}">
                  <a16:creationId xmlns:a16="http://schemas.microsoft.com/office/drawing/2014/main" id="{99F24DA0-8887-4C0A-B889-D53FA6A49518}"/>
                </a:ext>
              </a:extLst>
            </p:cNvPr>
            <p:cNvSpPr>
              <a:spLocks noChangeShapeType="1"/>
            </p:cNvSpPr>
            <p:nvPr/>
          </p:nvSpPr>
          <p:spPr bwMode="auto">
            <a:xfrm>
              <a:off x="912" y="1104"/>
              <a:ext cx="3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 name="Line 48">
              <a:extLst>
                <a:ext uri="{FF2B5EF4-FFF2-40B4-BE49-F238E27FC236}">
                  <a16:creationId xmlns:a16="http://schemas.microsoft.com/office/drawing/2014/main" id="{F7AD2C8F-26FF-43AB-989F-8BFF26E434D0}"/>
                </a:ext>
              </a:extLst>
            </p:cNvPr>
            <p:cNvSpPr>
              <a:spLocks noChangeShapeType="1"/>
            </p:cNvSpPr>
            <p:nvPr/>
          </p:nvSpPr>
          <p:spPr bwMode="auto">
            <a:xfrm>
              <a:off x="912" y="1488"/>
              <a:ext cx="3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Line 49">
              <a:extLst>
                <a:ext uri="{FF2B5EF4-FFF2-40B4-BE49-F238E27FC236}">
                  <a16:creationId xmlns:a16="http://schemas.microsoft.com/office/drawing/2014/main" id="{052D7DF3-6D41-48EF-9E03-B262A694CC0D}"/>
                </a:ext>
              </a:extLst>
            </p:cNvPr>
            <p:cNvSpPr>
              <a:spLocks noChangeShapeType="1"/>
            </p:cNvSpPr>
            <p:nvPr/>
          </p:nvSpPr>
          <p:spPr bwMode="auto">
            <a:xfrm flipH="1">
              <a:off x="4224" y="1104"/>
              <a:ext cx="33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 name="Line 50">
              <a:extLst>
                <a:ext uri="{FF2B5EF4-FFF2-40B4-BE49-F238E27FC236}">
                  <a16:creationId xmlns:a16="http://schemas.microsoft.com/office/drawing/2014/main" id="{55FD5B42-BC4A-4B9D-B259-415DD10F4509}"/>
                </a:ext>
              </a:extLst>
            </p:cNvPr>
            <p:cNvSpPr>
              <a:spLocks noChangeShapeType="1"/>
            </p:cNvSpPr>
            <p:nvPr/>
          </p:nvSpPr>
          <p:spPr bwMode="auto">
            <a:xfrm flipH="1">
              <a:off x="4224" y="1488"/>
              <a:ext cx="33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3" name="Line 51">
            <a:extLst>
              <a:ext uri="{FF2B5EF4-FFF2-40B4-BE49-F238E27FC236}">
                <a16:creationId xmlns:a16="http://schemas.microsoft.com/office/drawing/2014/main" id="{48AFAAE7-48F8-4A9A-B186-8520296EACBD}"/>
              </a:ext>
            </a:extLst>
          </p:cNvPr>
          <p:cNvSpPr>
            <a:spLocks noChangeShapeType="1"/>
          </p:cNvSpPr>
          <p:nvPr/>
        </p:nvSpPr>
        <p:spPr bwMode="auto">
          <a:xfrm>
            <a:off x="31305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 name="Line 52">
            <a:extLst>
              <a:ext uri="{FF2B5EF4-FFF2-40B4-BE49-F238E27FC236}">
                <a16:creationId xmlns:a16="http://schemas.microsoft.com/office/drawing/2014/main" id="{DA99DF5E-911B-4F0D-8255-0113DB50CDC9}"/>
              </a:ext>
            </a:extLst>
          </p:cNvPr>
          <p:cNvSpPr>
            <a:spLocks noChangeShapeType="1"/>
          </p:cNvSpPr>
          <p:nvPr/>
        </p:nvSpPr>
        <p:spPr bwMode="auto">
          <a:xfrm>
            <a:off x="32829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5" name="Line 53">
            <a:extLst>
              <a:ext uri="{FF2B5EF4-FFF2-40B4-BE49-F238E27FC236}">
                <a16:creationId xmlns:a16="http://schemas.microsoft.com/office/drawing/2014/main" id="{CAA86521-EF80-44E7-AFEC-FE8E4FC66398}"/>
              </a:ext>
            </a:extLst>
          </p:cNvPr>
          <p:cNvSpPr>
            <a:spLocks noChangeShapeType="1"/>
          </p:cNvSpPr>
          <p:nvPr/>
        </p:nvSpPr>
        <p:spPr bwMode="auto">
          <a:xfrm>
            <a:off x="34353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 name="Line 54">
            <a:extLst>
              <a:ext uri="{FF2B5EF4-FFF2-40B4-BE49-F238E27FC236}">
                <a16:creationId xmlns:a16="http://schemas.microsoft.com/office/drawing/2014/main" id="{839CC8E5-AE25-4FDF-BC23-DC9E2EF52C34}"/>
              </a:ext>
            </a:extLst>
          </p:cNvPr>
          <p:cNvSpPr>
            <a:spLocks noChangeShapeType="1"/>
          </p:cNvSpPr>
          <p:nvPr/>
        </p:nvSpPr>
        <p:spPr bwMode="auto">
          <a:xfrm>
            <a:off x="35877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7" name="Line 55">
            <a:extLst>
              <a:ext uri="{FF2B5EF4-FFF2-40B4-BE49-F238E27FC236}">
                <a16:creationId xmlns:a16="http://schemas.microsoft.com/office/drawing/2014/main" id="{DDDECC0E-4DE8-42CF-BA5F-53F377F39B6B}"/>
              </a:ext>
            </a:extLst>
          </p:cNvPr>
          <p:cNvSpPr>
            <a:spLocks noChangeShapeType="1"/>
          </p:cNvSpPr>
          <p:nvPr/>
        </p:nvSpPr>
        <p:spPr bwMode="auto">
          <a:xfrm>
            <a:off x="37401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 name="Line 56">
            <a:extLst>
              <a:ext uri="{FF2B5EF4-FFF2-40B4-BE49-F238E27FC236}">
                <a16:creationId xmlns:a16="http://schemas.microsoft.com/office/drawing/2014/main" id="{C20955FF-C92C-47D2-A09C-EC809FEB2CC5}"/>
              </a:ext>
            </a:extLst>
          </p:cNvPr>
          <p:cNvSpPr>
            <a:spLocks noChangeShapeType="1"/>
          </p:cNvSpPr>
          <p:nvPr/>
        </p:nvSpPr>
        <p:spPr bwMode="auto">
          <a:xfrm>
            <a:off x="38925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9" name="Line 57">
            <a:extLst>
              <a:ext uri="{FF2B5EF4-FFF2-40B4-BE49-F238E27FC236}">
                <a16:creationId xmlns:a16="http://schemas.microsoft.com/office/drawing/2014/main" id="{FAAE6861-F05C-4CFD-8D13-659285C66E36}"/>
              </a:ext>
            </a:extLst>
          </p:cNvPr>
          <p:cNvSpPr>
            <a:spLocks noChangeShapeType="1"/>
          </p:cNvSpPr>
          <p:nvPr/>
        </p:nvSpPr>
        <p:spPr bwMode="auto">
          <a:xfrm>
            <a:off x="40449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0" name="Line 58">
            <a:extLst>
              <a:ext uri="{FF2B5EF4-FFF2-40B4-BE49-F238E27FC236}">
                <a16:creationId xmlns:a16="http://schemas.microsoft.com/office/drawing/2014/main" id="{0E492D41-61AD-4268-B32B-151CD090DDEC}"/>
              </a:ext>
            </a:extLst>
          </p:cNvPr>
          <p:cNvSpPr>
            <a:spLocks noChangeShapeType="1"/>
          </p:cNvSpPr>
          <p:nvPr/>
        </p:nvSpPr>
        <p:spPr bwMode="auto">
          <a:xfrm>
            <a:off x="41973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 name="Line 59">
            <a:extLst>
              <a:ext uri="{FF2B5EF4-FFF2-40B4-BE49-F238E27FC236}">
                <a16:creationId xmlns:a16="http://schemas.microsoft.com/office/drawing/2014/main" id="{EF0C1850-DE91-4C0E-84D9-399E243BD75A}"/>
              </a:ext>
            </a:extLst>
          </p:cNvPr>
          <p:cNvSpPr>
            <a:spLocks noChangeShapeType="1"/>
          </p:cNvSpPr>
          <p:nvPr/>
        </p:nvSpPr>
        <p:spPr bwMode="auto">
          <a:xfrm>
            <a:off x="43497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 name="Line 60">
            <a:extLst>
              <a:ext uri="{FF2B5EF4-FFF2-40B4-BE49-F238E27FC236}">
                <a16:creationId xmlns:a16="http://schemas.microsoft.com/office/drawing/2014/main" id="{5E75A94B-B380-4FFB-8814-DD11DF57BFE4}"/>
              </a:ext>
            </a:extLst>
          </p:cNvPr>
          <p:cNvSpPr>
            <a:spLocks noChangeShapeType="1"/>
          </p:cNvSpPr>
          <p:nvPr/>
        </p:nvSpPr>
        <p:spPr bwMode="auto">
          <a:xfrm>
            <a:off x="45021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 name="Line 61">
            <a:extLst>
              <a:ext uri="{FF2B5EF4-FFF2-40B4-BE49-F238E27FC236}">
                <a16:creationId xmlns:a16="http://schemas.microsoft.com/office/drawing/2014/main" id="{709AE0E3-AC5A-4D32-B394-A50C93C138A7}"/>
              </a:ext>
            </a:extLst>
          </p:cNvPr>
          <p:cNvSpPr>
            <a:spLocks noChangeShapeType="1"/>
          </p:cNvSpPr>
          <p:nvPr/>
        </p:nvSpPr>
        <p:spPr bwMode="auto">
          <a:xfrm>
            <a:off x="46545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Line 62">
            <a:extLst>
              <a:ext uri="{FF2B5EF4-FFF2-40B4-BE49-F238E27FC236}">
                <a16:creationId xmlns:a16="http://schemas.microsoft.com/office/drawing/2014/main" id="{1EA132D9-F210-459F-B365-CD7FB881846A}"/>
              </a:ext>
            </a:extLst>
          </p:cNvPr>
          <p:cNvSpPr>
            <a:spLocks noChangeShapeType="1"/>
          </p:cNvSpPr>
          <p:nvPr/>
        </p:nvSpPr>
        <p:spPr bwMode="auto">
          <a:xfrm>
            <a:off x="48069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 name="Line 63">
            <a:extLst>
              <a:ext uri="{FF2B5EF4-FFF2-40B4-BE49-F238E27FC236}">
                <a16:creationId xmlns:a16="http://schemas.microsoft.com/office/drawing/2014/main" id="{07AEA9D6-066B-41CA-8B6A-22D16422433A}"/>
              </a:ext>
            </a:extLst>
          </p:cNvPr>
          <p:cNvSpPr>
            <a:spLocks noChangeShapeType="1"/>
          </p:cNvSpPr>
          <p:nvPr/>
        </p:nvSpPr>
        <p:spPr bwMode="auto">
          <a:xfrm>
            <a:off x="49593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6" name="Line 64">
            <a:extLst>
              <a:ext uri="{FF2B5EF4-FFF2-40B4-BE49-F238E27FC236}">
                <a16:creationId xmlns:a16="http://schemas.microsoft.com/office/drawing/2014/main" id="{281CCE53-9B7B-4CE6-85D6-ECCFCE1C8207}"/>
              </a:ext>
            </a:extLst>
          </p:cNvPr>
          <p:cNvSpPr>
            <a:spLocks noChangeShapeType="1"/>
          </p:cNvSpPr>
          <p:nvPr/>
        </p:nvSpPr>
        <p:spPr bwMode="auto">
          <a:xfrm>
            <a:off x="51117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 name="Line 65">
            <a:extLst>
              <a:ext uri="{FF2B5EF4-FFF2-40B4-BE49-F238E27FC236}">
                <a16:creationId xmlns:a16="http://schemas.microsoft.com/office/drawing/2014/main" id="{C9642A17-1452-4984-AF29-02FF80E4261C}"/>
              </a:ext>
            </a:extLst>
          </p:cNvPr>
          <p:cNvSpPr>
            <a:spLocks noChangeShapeType="1"/>
          </p:cNvSpPr>
          <p:nvPr/>
        </p:nvSpPr>
        <p:spPr bwMode="auto">
          <a:xfrm>
            <a:off x="52641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8" name="Line 66">
            <a:extLst>
              <a:ext uri="{FF2B5EF4-FFF2-40B4-BE49-F238E27FC236}">
                <a16:creationId xmlns:a16="http://schemas.microsoft.com/office/drawing/2014/main" id="{CDF54186-D442-4752-8A7C-48CCE30A26D3}"/>
              </a:ext>
            </a:extLst>
          </p:cNvPr>
          <p:cNvSpPr>
            <a:spLocks noChangeShapeType="1"/>
          </p:cNvSpPr>
          <p:nvPr/>
        </p:nvSpPr>
        <p:spPr bwMode="auto">
          <a:xfrm>
            <a:off x="54165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 name="Line 67">
            <a:extLst>
              <a:ext uri="{FF2B5EF4-FFF2-40B4-BE49-F238E27FC236}">
                <a16:creationId xmlns:a16="http://schemas.microsoft.com/office/drawing/2014/main" id="{AA64CD37-EBFE-4708-B6AF-2A2B1D6FACD3}"/>
              </a:ext>
            </a:extLst>
          </p:cNvPr>
          <p:cNvSpPr>
            <a:spLocks noChangeShapeType="1"/>
          </p:cNvSpPr>
          <p:nvPr/>
        </p:nvSpPr>
        <p:spPr bwMode="auto">
          <a:xfrm>
            <a:off x="55689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0" name="Line 68">
            <a:extLst>
              <a:ext uri="{FF2B5EF4-FFF2-40B4-BE49-F238E27FC236}">
                <a16:creationId xmlns:a16="http://schemas.microsoft.com/office/drawing/2014/main" id="{C146E826-3D4F-40C4-8CA9-CDF4128383DF}"/>
              </a:ext>
            </a:extLst>
          </p:cNvPr>
          <p:cNvSpPr>
            <a:spLocks noChangeShapeType="1"/>
          </p:cNvSpPr>
          <p:nvPr/>
        </p:nvSpPr>
        <p:spPr bwMode="auto">
          <a:xfrm>
            <a:off x="57213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 name="Line 69">
            <a:extLst>
              <a:ext uri="{FF2B5EF4-FFF2-40B4-BE49-F238E27FC236}">
                <a16:creationId xmlns:a16="http://schemas.microsoft.com/office/drawing/2014/main" id="{9E07748B-9024-4BF2-AC50-69AD0D3B5417}"/>
              </a:ext>
            </a:extLst>
          </p:cNvPr>
          <p:cNvSpPr>
            <a:spLocks noChangeShapeType="1"/>
          </p:cNvSpPr>
          <p:nvPr/>
        </p:nvSpPr>
        <p:spPr bwMode="auto">
          <a:xfrm>
            <a:off x="58737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2" name="Line 70">
            <a:extLst>
              <a:ext uri="{FF2B5EF4-FFF2-40B4-BE49-F238E27FC236}">
                <a16:creationId xmlns:a16="http://schemas.microsoft.com/office/drawing/2014/main" id="{1A9E8D2D-0770-4C35-9339-9C5752A8A965}"/>
              </a:ext>
            </a:extLst>
          </p:cNvPr>
          <p:cNvSpPr>
            <a:spLocks noChangeShapeType="1"/>
          </p:cNvSpPr>
          <p:nvPr/>
        </p:nvSpPr>
        <p:spPr bwMode="auto">
          <a:xfrm>
            <a:off x="60261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 name="Line 71">
            <a:extLst>
              <a:ext uri="{FF2B5EF4-FFF2-40B4-BE49-F238E27FC236}">
                <a16:creationId xmlns:a16="http://schemas.microsoft.com/office/drawing/2014/main" id="{2E54F846-53A8-4F61-BC37-D45E84F4D01B}"/>
              </a:ext>
            </a:extLst>
          </p:cNvPr>
          <p:cNvSpPr>
            <a:spLocks noChangeShapeType="1"/>
          </p:cNvSpPr>
          <p:nvPr/>
        </p:nvSpPr>
        <p:spPr bwMode="auto">
          <a:xfrm>
            <a:off x="61785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 name="Line 72">
            <a:extLst>
              <a:ext uri="{FF2B5EF4-FFF2-40B4-BE49-F238E27FC236}">
                <a16:creationId xmlns:a16="http://schemas.microsoft.com/office/drawing/2014/main" id="{6B7E89CD-3F25-468C-87DC-2427D1275DCA}"/>
              </a:ext>
            </a:extLst>
          </p:cNvPr>
          <p:cNvSpPr>
            <a:spLocks noChangeShapeType="1"/>
          </p:cNvSpPr>
          <p:nvPr/>
        </p:nvSpPr>
        <p:spPr bwMode="auto">
          <a:xfrm>
            <a:off x="63309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5" name="Line 73">
            <a:extLst>
              <a:ext uri="{FF2B5EF4-FFF2-40B4-BE49-F238E27FC236}">
                <a16:creationId xmlns:a16="http://schemas.microsoft.com/office/drawing/2014/main" id="{748D575B-F768-4D0E-8F55-BC90784D6FE3}"/>
              </a:ext>
            </a:extLst>
          </p:cNvPr>
          <p:cNvSpPr>
            <a:spLocks noChangeShapeType="1"/>
          </p:cNvSpPr>
          <p:nvPr/>
        </p:nvSpPr>
        <p:spPr bwMode="auto">
          <a:xfrm>
            <a:off x="64833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6" name="Line 74">
            <a:extLst>
              <a:ext uri="{FF2B5EF4-FFF2-40B4-BE49-F238E27FC236}">
                <a16:creationId xmlns:a16="http://schemas.microsoft.com/office/drawing/2014/main" id="{7575A61E-0D1F-4B12-9201-548688B33B8B}"/>
              </a:ext>
            </a:extLst>
          </p:cNvPr>
          <p:cNvSpPr>
            <a:spLocks noChangeShapeType="1"/>
          </p:cNvSpPr>
          <p:nvPr/>
        </p:nvSpPr>
        <p:spPr bwMode="auto">
          <a:xfrm>
            <a:off x="66357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7" name="Line 75">
            <a:extLst>
              <a:ext uri="{FF2B5EF4-FFF2-40B4-BE49-F238E27FC236}">
                <a16:creationId xmlns:a16="http://schemas.microsoft.com/office/drawing/2014/main" id="{FA66BFB7-CC4D-4122-97C3-56B82ED3455A}"/>
              </a:ext>
            </a:extLst>
          </p:cNvPr>
          <p:cNvSpPr>
            <a:spLocks noChangeShapeType="1"/>
          </p:cNvSpPr>
          <p:nvPr/>
        </p:nvSpPr>
        <p:spPr bwMode="auto">
          <a:xfrm>
            <a:off x="67881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8" name="Line 76">
            <a:extLst>
              <a:ext uri="{FF2B5EF4-FFF2-40B4-BE49-F238E27FC236}">
                <a16:creationId xmlns:a16="http://schemas.microsoft.com/office/drawing/2014/main" id="{7AD69552-3AEF-4C7C-BA64-5ED389A3980B}"/>
              </a:ext>
            </a:extLst>
          </p:cNvPr>
          <p:cNvSpPr>
            <a:spLocks noChangeShapeType="1"/>
          </p:cNvSpPr>
          <p:nvPr/>
        </p:nvSpPr>
        <p:spPr bwMode="auto">
          <a:xfrm>
            <a:off x="69405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9" name="Line 77">
            <a:extLst>
              <a:ext uri="{FF2B5EF4-FFF2-40B4-BE49-F238E27FC236}">
                <a16:creationId xmlns:a16="http://schemas.microsoft.com/office/drawing/2014/main" id="{FF00297C-3AE3-4242-8A17-8BF839868B67}"/>
              </a:ext>
            </a:extLst>
          </p:cNvPr>
          <p:cNvSpPr>
            <a:spLocks noChangeShapeType="1"/>
          </p:cNvSpPr>
          <p:nvPr/>
        </p:nvSpPr>
        <p:spPr bwMode="auto">
          <a:xfrm>
            <a:off x="70929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 name="Line 78">
            <a:extLst>
              <a:ext uri="{FF2B5EF4-FFF2-40B4-BE49-F238E27FC236}">
                <a16:creationId xmlns:a16="http://schemas.microsoft.com/office/drawing/2014/main" id="{8769E6BC-274B-4D0D-B715-FDAA37587AEC}"/>
              </a:ext>
            </a:extLst>
          </p:cNvPr>
          <p:cNvSpPr>
            <a:spLocks noChangeShapeType="1"/>
          </p:cNvSpPr>
          <p:nvPr/>
        </p:nvSpPr>
        <p:spPr bwMode="auto">
          <a:xfrm>
            <a:off x="72453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1" name="Line 79">
            <a:extLst>
              <a:ext uri="{FF2B5EF4-FFF2-40B4-BE49-F238E27FC236}">
                <a16:creationId xmlns:a16="http://schemas.microsoft.com/office/drawing/2014/main" id="{DF2104EB-42A1-46B9-94F8-8D74F1B8CD48}"/>
              </a:ext>
            </a:extLst>
          </p:cNvPr>
          <p:cNvSpPr>
            <a:spLocks noChangeShapeType="1"/>
          </p:cNvSpPr>
          <p:nvPr/>
        </p:nvSpPr>
        <p:spPr bwMode="auto">
          <a:xfrm>
            <a:off x="73977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2" name="Line 80">
            <a:extLst>
              <a:ext uri="{FF2B5EF4-FFF2-40B4-BE49-F238E27FC236}">
                <a16:creationId xmlns:a16="http://schemas.microsoft.com/office/drawing/2014/main" id="{9D7E53A6-124E-4665-BB98-61102CB3291B}"/>
              </a:ext>
            </a:extLst>
          </p:cNvPr>
          <p:cNvSpPr>
            <a:spLocks noChangeShapeType="1"/>
          </p:cNvSpPr>
          <p:nvPr/>
        </p:nvSpPr>
        <p:spPr bwMode="auto">
          <a:xfrm>
            <a:off x="75501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3" name="Line 81">
            <a:extLst>
              <a:ext uri="{FF2B5EF4-FFF2-40B4-BE49-F238E27FC236}">
                <a16:creationId xmlns:a16="http://schemas.microsoft.com/office/drawing/2014/main" id="{39EA8E00-3D11-4BCA-8CF6-21E9FF1A8F20}"/>
              </a:ext>
            </a:extLst>
          </p:cNvPr>
          <p:cNvSpPr>
            <a:spLocks noChangeShapeType="1"/>
          </p:cNvSpPr>
          <p:nvPr/>
        </p:nvSpPr>
        <p:spPr bwMode="auto">
          <a:xfrm>
            <a:off x="7702550" y="499665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 name="Line 82">
            <a:extLst>
              <a:ext uri="{FF2B5EF4-FFF2-40B4-BE49-F238E27FC236}">
                <a16:creationId xmlns:a16="http://schemas.microsoft.com/office/drawing/2014/main" id="{DB334D37-8EE5-4A2C-A8BD-BB04A77772D7}"/>
              </a:ext>
            </a:extLst>
          </p:cNvPr>
          <p:cNvSpPr>
            <a:spLocks noChangeShapeType="1"/>
          </p:cNvSpPr>
          <p:nvPr/>
        </p:nvSpPr>
        <p:spPr bwMode="auto">
          <a:xfrm>
            <a:off x="7854950" y="4996656"/>
            <a:ext cx="0" cy="6096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 name="Line 83">
            <a:extLst>
              <a:ext uri="{FF2B5EF4-FFF2-40B4-BE49-F238E27FC236}">
                <a16:creationId xmlns:a16="http://schemas.microsoft.com/office/drawing/2014/main" id="{F1F4CDA5-D3F4-47B5-8753-299F0E590BB6}"/>
              </a:ext>
            </a:extLst>
          </p:cNvPr>
          <p:cNvSpPr>
            <a:spLocks noChangeShapeType="1"/>
          </p:cNvSpPr>
          <p:nvPr/>
        </p:nvSpPr>
        <p:spPr bwMode="auto">
          <a:xfrm>
            <a:off x="8007350" y="4996656"/>
            <a:ext cx="0" cy="6096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 name="Text Box 84">
            <a:extLst>
              <a:ext uri="{FF2B5EF4-FFF2-40B4-BE49-F238E27FC236}">
                <a16:creationId xmlns:a16="http://schemas.microsoft.com/office/drawing/2014/main" id="{90D5EEB1-4872-4A26-BB9F-951D68D88309}"/>
              </a:ext>
            </a:extLst>
          </p:cNvPr>
          <p:cNvSpPr txBox="1">
            <a:spLocks noChangeArrowheads="1"/>
          </p:cNvSpPr>
          <p:nvPr/>
        </p:nvSpPr>
        <p:spPr bwMode="auto">
          <a:xfrm rot="5390887">
            <a:off x="2928144" y="5153025"/>
            <a:ext cx="5873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Times New Roman" panose="02020603050405020304" pitchFamily="18" charset="0"/>
              </a:rPr>
              <a:t>Byte 0</a:t>
            </a:r>
          </a:p>
        </p:txBody>
      </p:sp>
      <p:sp>
        <p:nvSpPr>
          <p:cNvPr id="187" name="Text Box 85">
            <a:extLst>
              <a:ext uri="{FF2B5EF4-FFF2-40B4-BE49-F238E27FC236}">
                <a16:creationId xmlns:a16="http://schemas.microsoft.com/office/drawing/2014/main" id="{E536CD0A-A935-4C4D-8151-B191B2D2AC33}"/>
              </a:ext>
            </a:extLst>
          </p:cNvPr>
          <p:cNvSpPr txBox="1">
            <a:spLocks noChangeArrowheads="1"/>
          </p:cNvSpPr>
          <p:nvPr/>
        </p:nvSpPr>
        <p:spPr bwMode="auto">
          <a:xfrm rot="5390887">
            <a:off x="3080544" y="5153025"/>
            <a:ext cx="5873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Times New Roman" panose="02020603050405020304" pitchFamily="18" charset="0"/>
              </a:rPr>
              <a:t>Byte 1</a:t>
            </a:r>
          </a:p>
        </p:txBody>
      </p:sp>
      <p:sp>
        <p:nvSpPr>
          <p:cNvPr id="188" name="Text Box 86">
            <a:extLst>
              <a:ext uri="{FF2B5EF4-FFF2-40B4-BE49-F238E27FC236}">
                <a16:creationId xmlns:a16="http://schemas.microsoft.com/office/drawing/2014/main" id="{852478F6-93E5-4654-B0A6-3ACCBFF37415}"/>
              </a:ext>
            </a:extLst>
          </p:cNvPr>
          <p:cNvSpPr txBox="1">
            <a:spLocks noChangeArrowheads="1"/>
          </p:cNvSpPr>
          <p:nvPr/>
        </p:nvSpPr>
        <p:spPr bwMode="auto">
          <a:xfrm rot="5390887">
            <a:off x="3232944" y="5153025"/>
            <a:ext cx="5873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Times New Roman" panose="02020603050405020304" pitchFamily="18" charset="0"/>
              </a:rPr>
              <a:t>Byte 2</a:t>
            </a:r>
          </a:p>
        </p:txBody>
      </p:sp>
      <p:sp>
        <p:nvSpPr>
          <p:cNvPr id="189" name="Text Box 87">
            <a:extLst>
              <a:ext uri="{FF2B5EF4-FFF2-40B4-BE49-F238E27FC236}">
                <a16:creationId xmlns:a16="http://schemas.microsoft.com/office/drawing/2014/main" id="{30CF9B70-E78A-4947-81AC-87614CFC5D3D}"/>
              </a:ext>
            </a:extLst>
          </p:cNvPr>
          <p:cNvSpPr txBox="1">
            <a:spLocks noChangeArrowheads="1"/>
          </p:cNvSpPr>
          <p:nvPr/>
        </p:nvSpPr>
        <p:spPr bwMode="auto">
          <a:xfrm rot="5390887">
            <a:off x="3385344" y="5153025"/>
            <a:ext cx="5873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Times New Roman" panose="02020603050405020304" pitchFamily="18" charset="0"/>
              </a:rPr>
              <a:t>Byte 3</a:t>
            </a:r>
          </a:p>
        </p:txBody>
      </p:sp>
      <p:sp>
        <p:nvSpPr>
          <p:cNvPr id="190" name="Line 88">
            <a:extLst>
              <a:ext uri="{FF2B5EF4-FFF2-40B4-BE49-F238E27FC236}">
                <a16:creationId xmlns:a16="http://schemas.microsoft.com/office/drawing/2014/main" id="{E897B0C9-EFF0-450F-9128-64DB8D91F42D}"/>
              </a:ext>
            </a:extLst>
          </p:cNvPr>
          <p:cNvSpPr>
            <a:spLocks noChangeShapeType="1"/>
          </p:cNvSpPr>
          <p:nvPr/>
        </p:nvSpPr>
        <p:spPr bwMode="auto">
          <a:xfrm>
            <a:off x="3816350" y="5149056"/>
            <a:ext cx="4572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1" name="Line 89">
            <a:extLst>
              <a:ext uri="{FF2B5EF4-FFF2-40B4-BE49-F238E27FC236}">
                <a16:creationId xmlns:a16="http://schemas.microsoft.com/office/drawing/2014/main" id="{61319E7D-1334-435E-BD50-3DBAAC63CD4B}"/>
              </a:ext>
            </a:extLst>
          </p:cNvPr>
          <p:cNvSpPr>
            <a:spLocks noChangeShapeType="1"/>
          </p:cNvSpPr>
          <p:nvPr/>
        </p:nvSpPr>
        <p:spPr bwMode="auto">
          <a:xfrm>
            <a:off x="3816350" y="5453856"/>
            <a:ext cx="4572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Rectangle 92">
            <a:extLst>
              <a:ext uri="{FF2B5EF4-FFF2-40B4-BE49-F238E27FC236}">
                <a16:creationId xmlns:a16="http://schemas.microsoft.com/office/drawing/2014/main" id="{10450789-02A5-4495-8203-D064E7844240}"/>
              </a:ext>
            </a:extLst>
          </p:cNvPr>
          <p:cNvSpPr>
            <a:spLocks noChangeArrowheads="1"/>
          </p:cNvSpPr>
          <p:nvPr/>
        </p:nvSpPr>
        <p:spPr bwMode="auto">
          <a:xfrm>
            <a:off x="1835150" y="2863056"/>
            <a:ext cx="12192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Rectangle 95">
            <a:extLst>
              <a:ext uri="{FF2B5EF4-FFF2-40B4-BE49-F238E27FC236}">
                <a16:creationId xmlns:a16="http://schemas.microsoft.com/office/drawing/2014/main" id="{1BB5FB32-7A69-45FC-87D0-339171FDC8B3}"/>
              </a:ext>
            </a:extLst>
          </p:cNvPr>
          <p:cNvSpPr>
            <a:spLocks noChangeArrowheads="1"/>
          </p:cNvSpPr>
          <p:nvPr/>
        </p:nvSpPr>
        <p:spPr bwMode="auto">
          <a:xfrm>
            <a:off x="3130550" y="4158456"/>
            <a:ext cx="12192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Line 96">
            <a:extLst>
              <a:ext uri="{FF2B5EF4-FFF2-40B4-BE49-F238E27FC236}">
                <a16:creationId xmlns:a16="http://schemas.microsoft.com/office/drawing/2014/main" id="{FC6EDA10-50CB-4009-A5DC-5267B17B8181}"/>
              </a:ext>
            </a:extLst>
          </p:cNvPr>
          <p:cNvSpPr>
            <a:spLocks noChangeShapeType="1"/>
          </p:cNvSpPr>
          <p:nvPr/>
        </p:nvSpPr>
        <p:spPr bwMode="auto">
          <a:xfrm>
            <a:off x="1835150" y="3244056"/>
            <a:ext cx="12954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9" name="Line 97">
            <a:extLst>
              <a:ext uri="{FF2B5EF4-FFF2-40B4-BE49-F238E27FC236}">
                <a16:creationId xmlns:a16="http://schemas.microsoft.com/office/drawing/2014/main" id="{842E038C-D56B-476B-B726-6DF062F2BE6C}"/>
              </a:ext>
            </a:extLst>
          </p:cNvPr>
          <p:cNvSpPr>
            <a:spLocks noChangeShapeType="1"/>
          </p:cNvSpPr>
          <p:nvPr/>
        </p:nvSpPr>
        <p:spPr bwMode="auto">
          <a:xfrm>
            <a:off x="3054350" y="3244056"/>
            <a:ext cx="12954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 name="Line 104">
            <a:extLst>
              <a:ext uri="{FF2B5EF4-FFF2-40B4-BE49-F238E27FC236}">
                <a16:creationId xmlns:a16="http://schemas.microsoft.com/office/drawing/2014/main" id="{E1F1FCB3-8657-4D17-9DB2-AA54D2990344}"/>
              </a:ext>
            </a:extLst>
          </p:cNvPr>
          <p:cNvSpPr>
            <a:spLocks noChangeShapeType="1"/>
          </p:cNvSpPr>
          <p:nvPr/>
        </p:nvSpPr>
        <p:spPr bwMode="auto">
          <a:xfrm>
            <a:off x="3206750" y="45394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 name="Line 105">
            <a:extLst>
              <a:ext uri="{FF2B5EF4-FFF2-40B4-BE49-F238E27FC236}">
                <a16:creationId xmlns:a16="http://schemas.microsoft.com/office/drawing/2014/main" id="{1CD5335C-141A-4983-92F6-B05CF5DD36AC}"/>
              </a:ext>
            </a:extLst>
          </p:cNvPr>
          <p:cNvSpPr>
            <a:spLocks noChangeShapeType="1"/>
          </p:cNvSpPr>
          <p:nvPr/>
        </p:nvSpPr>
        <p:spPr bwMode="auto">
          <a:xfrm>
            <a:off x="3359150" y="45394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8" name="Line 106">
            <a:extLst>
              <a:ext uri="{FF2B5EF4-FFF2-40B4-BE49-F238E27FC236}">
                <a16:creationId xmlns:a16="http://schemas.microsoft.com/office/drawing/2014/main" id="{1CE59DA5-1A64-475E-B3F5-40F8036AAD5A}"/>
              </a:ext>
            </a:extLst>
          </p:cNvPr>
          <p:cNvSpPr>
            <a:spLocks noChangeShapeType="1"/>
          </p:cNvSpPr>
          <p:nvPr/>
        </p:nvSpPr>
        <p:spPr bwMode="auto">
          <a:xfrm>
            <a:off x="3511550" y="45394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 name="Line 107">
            <a:extLst>
              <a:ext uri="{FF2B5EF4-FFF2-40B4-BE49-F238E27FC236}">
                <a16:creationId xmlns:a16="http://schemas.microsoft.com/office/drawing/2014/main" id="{CA3BD39B-B9EE-417F-B4CE-E169F4182D9C}"/>
              </a:ext>
            </a:extLst>
          </p:cNvPr>
          <p:cNvSpPr>
            <a:spLocks noChangeShapeType="1"/>
          </p:cNvSpPr>
          <p:nvPr/>
        </p:nvSpPr>
        <p:spPr bwMode="auto">
          <a:xfrm>
            <a:off x="3663950" y="45394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 name="Line 108">
            <a:extLst>
              <a:ext uri="{FF2B5EF4-FFF2-40B4-BE49-F238E27FC236}">
                <a16:creationId xmlns:a16="http://schemas.microsoft.com/office/drawing/2014/main" id="{6930C87C-C8EF-41A3-B2ED-B96486010140}"/>
              </a:ext>
            </a:extLst>
          </p:cNvPr>
          <p:cNvSpPr>
            <a:spLocks noChangeShapeType="1"/>
          </p:cNvSpPr>
          <p:nvPr/>
        </p:nvSpPr>
        <p:spPr bwMode="auto">
          <a:xfrm>
            <a:off x="4273550" y="4539456"/>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 name="Line 109">
            <a:extLst>
              <a:ext uri="{FF2B5EF4-FFF2-40B4-BE49-F238E27FC236}">
                <a16:creationId xmlns:a16="http://schemas.microsoft.com/office/drawing/2014/main" id="{4EC8C396-77EF-4A6B-9367-D0F86BD0ADB6}"/>
              </a:ext>
            </a:extLst>
          </p:cNvPr>
          <p:cNvSpPr>
            <a:spLocks noChangeShapeType="1"/>
          </p:cNvSpPr>
          <p:nvPr/>
        </p:nvSpPr>
        <p:spPr bwMode="auto">
          <a:xfrm>
            <a:off x="3816350" y="4763294"/>
            <a:ext cx="304800" cy="476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2" name="Text Box 110">
            <a:extLst>
              <a:ext uri="{FF2B5EF4-FFF2-40B4-BE49-F238E27FC236}">
                <a16:creationId xmlns:a16="http://schemas.microsoft.com/office/drawing/2014/main" id="{23344747-669C-4BD7-A20B-BA17A9B1D44C}"/>
              </a:ext>
            </a:extLst>
          </p:cNvPr>
          <p:cNvSpPr txBox="1">
            <a:spLocks noChangeArrowheads="1"/>
          </p:cNvSpPr>
          <p:nvPr/>
        </p:nvSpPr>
        <p:spPr bwMode="auto">
          <a:xfrm>
            <a:off x="1885950" y="2866231"/>
            <a:ext cx="11731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800" b="0" dirty="0">
                <a:solidFill>
                  <a:srgbClr val="000099"/>
                </a:solidFill>
                <a:latin typeface="Comic Sans MS" panose="030F0702030302020204" pitchFamily="66" charset="0"/>
              </a:rPr>
              <a:t>TCP Data</a:t>
            </a:r>
          </a:p>
        </p:txBody>
      </p:sp>
      <p:sp>
        <p:nvSpPr>
          <p:cNvPr id="213" name="Text Box 111">
            <a:extLst>
              <a:ext uri="{FF2B5EF4-FFF2-40B4-BE49-F238E27FC236}">
                <a16:creationId xmlns:a16="http://schemas.microsoft.com/office/drawing/2014/main" id="{90183ECB-7D7F-4215-9B7F-8AECC21EF510}"/>
              </a:ext>
            </a:extLst>
          </p:cNvPr>
          <p:cNvSpPr txBox="1">
            <a:spLocks noChangeArrowheads="1"/>
          </p:cNvSpPr>
          <p:nvPr/>
        </p:nvSpPr>
        <p:spPr bwMode="auto">
          <a:xfrm>
            <a:off x="3105150" y="4175919"/>
            <a:ext cx="11731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800" b="0">
                <a:solidFill>
                  <a:srgbClr val="000099"/>
                </a:solidFill>
                <a:latin typeface="Comic Sans MS" panose="030F0702030302020204" pitchFamily="66" charset="0"/>
              </a:rPr>
              <a:t>TCP Data</a:t>
            </a:r>
          </a:p>
        </p:txBody>
      </p:sp>
      <p:sp>
        <p:nvSpPr>
          <p:cNvPr id="214" name="Text Box 112">
            <a:extLst>
              <a:ext uri="{FF2B5EF4-FFF2-40B4-BE49-F238E27FC236}">
                <a16:creationId xmlns:a16="http://schemas.microsoft.com/office/drawing/2014/main" id="{8851DD58-DF09-455C-A785-6331715AED76}"/>
              </a:ext>
            </a:extLst>
          </p:cNvPr>
          <p:cNvSpPr txBox="1">
            <a:spLocks noChangeArrowheads="1"/>
          </p:cNvSpPr>
          <p:nvPr/>
        </p:nvSpPr>
        <p:spPr bwMode="auto">
          <a:xfrm rot="5390887">
            <a:off x="3956844" y="5213350"/>
            <a:ext cx="663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Times New Roman" panose="02020603050405020304" pitchFamily="18" charset="0"/>
              </a:rPr>
              <a:t>Byte 80</a:t>
            </a:r>
          </a:p>
        </p:txBody>
      </p:sp>
      <p:sp>
        <p:nvSpPr>
          <p:cNvPr id="215" name="AutoShape 113">
            <a:extLst>
              <a:ext uri="{FF2B5EF4-FFF2-40B4-BE49-F238E27FC236}">
                <a16:creationId xmlns:a16="http://schemas.microsoft.com/office/drawing/2014/main" id="{313ACF72-1090-4A89-BE54-EEC56F74BF6E}"/>
              </a:ext>
            </a:extLst>
          </p:cNvPr>
          <p:cNvSpPr>
            <a:spLocks noChangeArrowheads="1"/>
          </p:cNvSpPr>
          <p:nvPr/>
        </p:nvSpPr>
        <p:spPr bwMode="auto">
          <a:xfrm>
            <a:off x="4134261" y="2601914"/>
            <a:ext cx="4992688" cy="1293812"/>
          </a:xfrm>
          <a:prstGeom prst="wedgeRectCallout">
            <a:avLst>
              <a:gd name="adj1" fmla="val -72481"/>
              <a:gd name="adj2" fmla="val -9875"/>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algn="l">
              <a:defRPr sz="2400">
                <a:solidFill>
                  <a:schemeClr val="tx1"/>
                </a:solidFill>
                <a:latin typeface="Times New Roman" panose="02020603050405020304" pitchFamily="18" charset="0"/>
              </a:defRPr>
            </a:lvl1pPr>
            <a:lvl2pPr marL="914400" indent="-457200" algn="l">
              <a:defRPr sz="2400">
                <a:solidFill>
                  <a:schemeClr val="tx1"/>
                </a:solidFill>
                <a:latin typeface="Times New Roman" panose="02020603050405020304" pitchFamily="18" charset="0"/>
              </a:defRPr>
            </a:lvl2pPr>
            <a:lvl3pPr marL="1371600" indent="-457200" algn="l">
              <a:defRPr sz="2400">
                <a:solidFill>
                  <a:schemeClr val="tx1"/>
                </a:solidFill>
                <a:latin typeface="Times New Roman" panose="02020603050405020304" pitchFamily="18" charset="0"/>
              </a:defRPr>
            </a:lvl3pPr>
            <a:lvl4pPr marL="1828800" indent="-457200" algn="l">
              <a:defRPr sz="2400">
                <a:solidFill>
                  <a:schemeClr val="tx1"/>
                </a:solidFill>
                <a:latin typeface="Times New Roman" panose="02020603050405020304" pitchFamily="18" charset="0"/>
              </a:defRPr>
            </a:lvl4pPr>
            <a:lvl5pPr marL="2286000" indent="-457200" algn="l">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eaLnBrk="0" hangingPunct="0"/>
            <a:r>
              <a:rPr lang="en-US" altLang="en-US" b="0">
                <a:latin typeface="Comic Sans MS" panose="030F0702030302020204" pitchFamily="66" charset="0"/>
              </a:rPr>
              <a:t>Segment sent when:</a:t>
            </a:r>
          </a:p>
          <a:p>
            <a:pPr eaLnBrk="0" hangingPunct="0">
              <a:buFontTx/>
              <a:buAutoNum type="arabicPeriod"/>
            </a:pPr>
            <a:r>
              <a:rPr lang="en-US" altLang="en-US" sz="2000" b="0">
                <a:latin typeface="Comic Sans MS" panose="030F0702030302020204" pitchFamily="66" charset="0"/>
              </a:rPr>
              <a:t>Segment full (Max Segment Size),</a:t>
            </a:r>
          </a:p>
          <a:p>
            <a:pPr eaLnBrk="0" hangingPunct="0">
              <a:buFontTx/>
              <a:buAutoNum type="arabicPeriod"/>
            </a:pPr>
            <a:r>
              <a:rPr lang="en-US" altLang="en-US" sz="2000" b="0">
                <a:latin typeface="Comic Sans MS" panose="030F0702030302020204" pitchFamily="66" charset="0"/>
              </a:rPr>
              <a:t>Not full, but times out, or</a:t>
            </a:r>
          </a:p>
          <a:p>
            <a:pPr eaLnBrk="0" hangingPunct="0">
              <a:buFontTx/>
              <a:buAutoNum type="arabicPeriod"/>
            </a:pPr>
            <a:r>
              <a:rPr lang="en-US" altLang="en-US" sz="2000" b="0">
                <a:latin typeface="Comic Sans MS" panose="030F0702030302020204" pitchFamily="66" charset="0"/>
              </a:rPr>
              <a:t>“Pushed” by application.</a:t>
            </a:r>
          </a:p>
        </p:txBody>
      </p:sp>
    </p:spTree>
    <p:extLst>
      <p:ext uri="{BB962C8B-B14F-4D97-AF65-F5344CB8AC3E}">
        <p14:creationId xmlns:p14="http://schemas.microsoft.com/office/powerpoint/2010/main" val="320205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down)">
                                      <p:cBhvr>
                                        <p:cTn id="7" dur="500"/>
                                        <p:tgtEl>
                                          <p:spTgt spid="1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wipe(down)">
                                      <p:cBhvr>
                                        <p:cTn id="10" dur="500"/>
                                        <p:tgtEl>
                                          <p:spTgt spid="2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1"/>
                                        </p:tgtEl>
                                        <p:attrNameLst>
                                          <p:attrName>style.visibility</p:attrName>
                                        </p:attrNameLst>
                                      </p:cBhvr>
                                      <p:to>
                                        <p:strVal val="visible"/>
                                      </p:to>
                                    </p:set>
                                    <p:animEffect transition="in" filter="wipe(down)">
                                      <p:cBhvr>
                                        <p:cTn id="13" dur="500"/>
                                        <p:tgtEl>
                                          <p:spTgt spid="20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2"/>
                                        </p:tgtEl>
                                        <p:attrNameLst>
                                          <p:attrName>style.visibility</p:attrName>
                                        </p:attrNameLst>
                                      </p:cBhvr>
                                      <p:to>
                                        <p:strVal val="visible"/>
                                      </p:to>
                                    </p:set>
                                    <p:animEffect transition="in" filter="wipe(down)">
                                      <p:cBhvr>
                                        <p:cTn id="16" dur="500"/>
                                        <p:tgtEl>
                                          <p:spTgt spid="20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wipe(down)">
                                      <p:cBhvr>
                                        <p:cTn id="19" dur="500"/>
                                        <p:tgtEl>
                                          <p:spTgt spid="20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down)">
                                      <p:cBhvr>
                                        <p:cTn id="22" dur="500"/>
                                        <p:tgtEl>
                                          <p:spTgt spid="20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wipe(down)">
                                      <p:cBhvr>
                                        <p:cTn id="25" dur="500"/>
                                        <p:tgtEl>
                                          <p:spTgt spid="20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wipe(down)">
                                      <p:cBhvr>
                                        <p:cTn id="28" dur="500"/>
                                        <p:tgtEl>
                                          <p:spTgt spid="19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2"/>
                                        </p:tgtEl>
                                        <p:attrNameLst>
                                          <p:attrName>style.visibility</p:attrName>
                                        </p:attrNameLst>
                                      </p:cBhvr>
                                      <p:to>
                                        <p:strVal val="visible"/>
                                      </p:to>
                                    </p:set>
                                    <p:animEffect transition="in" filter="wipe(down)">
                                      <p:cBhvr>
                                        <p:cTn id="31" dur="500"/>
                                        <p:tgtEl>
                                          <p:spTgt spid="2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15"/>
                                        </p:tgtEl>
                                        <p:attrNameLst>
                                          <p:attrName>style.visibility</p:attrName>
                                        </p:attrNameLst>
                                      </p:cBhvr>
                                      <p:to>
                                        <p:strVal val="visible"/>
                                      </p:to>
                                    </p:set>
                                    <p:animEffect transition="in" filter="wipe(down)">
                                      <p:cBhvr>
                                        <p:cTn id="36" dur="500"/>
                                        <p:tgtEl>
                                          <p:spTgt spid="2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48"/>
                                        </p:tgtEl>
                                        <p:attrNameLst>
                                          <p:attrName>style.visibility</p:attrName>
                                        </p:attrNameLst>
                                      </p:cBhvr>
                                      <p:to>
                                        <p:strVal val="visible"/>
                                      </p:to>
                                    </p:set>
                                    <p:animEffect transition="in" filter="wipe(down)">
                                      <p:cBhvr>
                                        <p:cTn id="41" dur="500"/>
                                        <p:tgtEl>
                                          <p:spTgt spid="14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53"/>
                                        </p:tgtEl>
                                        <p:attrNameLst>
                                          <p:attrName>style.visibility</p:attrName>
                                        </p:attrNameLst>
                                      </p:cBhvr>
                                      <p:to>
                                        <p:strVal val="visible"/>
                                      </p:to>
                                    </p:set>
                                    <p:animEffect transition="in" filter="wipe(down)">
                                      <p:cBhvr>
                                        <p:cTn id="44" dur="500"/>
                                        <p:tgtEl>
                                          <p:spTgt spid="15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wipe(down)">
                                      <p:cBhvr>
                                        <p:cTn id="47" dur="500"/>
                                        <p:tgtEl>
                                          <p:spTgt spid="15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55"/>
                                        </p:tgtEl>
                                        <p:attrNameLst>
                                          <p:attrName>style.visibility</p:attrName>
                                        </p:attrNameLst>
                                      </p:cBhvr>
                                      <p:to>
                                        <p:strVal val="visible"/>
                                      </p:to>
                                    </p:set>
                                    <p:animEffect transition="in" filter="wipe(down)">
                                      <p:cBhvr>
                                        <p:cTn id="50" dur="500"/>
                                        <p:tgtEl>
                                          <p:spTgt spid="15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56"/>
                                        </p:tgtEl>
                                        <p:attrNameLst>
                                          <p:attrName>style.visibility</p:attrName>
                                        </p:attrNameLst>
                                      </p:cBhvr>
                                      <p:to>
                                        <p:strVal val="visible"/>
                                      </p:to>
                                    </p:set>
                                    <p:animEffect transition="in" filter="wipe(down)">
                                      <p:cBhvr>
                                        <p:cTn id="53" dur="500"/>
                                        <p:tgtEl>
                                          <p:spTgt spid="15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57"/>
                                        </p:tgtEl>
                                        <p:attrNameLst>
                                          <p:attrName>style.visibility</p:attrName>
                                        </p:attrNameLst>
                                      </p:cBhvr>
                                      <p:to>
                                        <p:strVal val="visible"/>
                                      </p:to>
                                    </p:set>
                                    <p:animEffect transition="in" filter="wipe(down)">
                                      <p:cBhvr>
                                        <p:cTn id="56" dur="500"/>
                                        <p:tgtEl>
                                          <p:spTgt spid="15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58"/>
                                        </p:tgtEl>
                                        <p:attrNameLst>
                                          <p:attrName>style.visibility</p:attrName>
                                        </p:attrNameLst>
                                      </p:cBhvr>
                                      <p:to>
                                        <p:strVal val="visible"/>
                                      </p:to>
                                    </p:set>
                                    <p:animEffect transition="in" filter="wipe(down)">
                                      <p:cBhvr>
                                        <p:cTn id="59" dur="500"/>
                                        <p:tgtEl>
                                          <p:spTgt spid="158"/>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wipe(down)">
                                      <p:cBhvr>
                                        <p:cTn id="62" dur="500"/>
                                        <p:tgtEl>
                                          <p:spTgt spid="15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60"/>
                                        </p:tgtEl>
                                        <p:attrNameLst>
                                          <p:attrName>style.visibility</p:attrName>
                                        </p:attrNameLst>
                                      </p:cBhvr>
                                      <p:to>
                                        <p:strVal val="visible"/>
                                      </p:to>
                                    </p:set>
                                    <p:animEffect transition="in" filter="wipe(down)">
                                      <p:cBhvr>
                                        <p:cTn id="65" dur="500"/>
                                        <p:tgtEl>
                                          <p:spTgt spid="16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61"/>
                                        </p:tgtEl>
                                        <p:attrNameLst>
                                          <p:attrName>style.visibility</p:attrName>
                                        </p:attrNameLst>
                                      </p:cBhvr>
                                      <p:to>
                                        <p:strVal val="visible"/>
                                      </p:to>
                                    </p:set>
                                    <p:animEffect transition="in" filter="wipe(down)">
                                      <p:cBhvr>
                                        <p:cTn id="68" dur="500"/>
                                        <p:tgtEl>
                                          <p:spTgt spid="16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63"/>
                                        </p:tgtEl>
                                        <p:attrNameLst>
                                          <p:attrName>style.visibility</p:attrName>
                                        </p:attrNameLst>
                                      </p:cBhvr>
                                      <p:to>
                                        <p:strVal val="visible"/>
                                      </p:to>
                                    </p:set>
                                    <p:animEffect transition="in" filter="wipe(down)">
                                      <p:cBhvr>
                                        <p:cTn id="74" dur="500"/>
                                        <p:tgtEl>
                                          <p:spTgt spid="163"/>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64"/>
                                        </p:tgtEl>
                                        <p:attrNameLst>
                                          <p:attrName>style.visibility</p:attrName>
                                        </p:attrNameLst>
                                      </p:cBhvr>
                                      <p:to>
                                        <p:strVal val="visible"/>
                                      </p:to>
                                    </p:set>
                                    <p:animEffect transition="in" filter="wipe(down)">
                                      <p:cBhvr>
                                        <p:cTn id="77" dur="500"/>
                                        <p:tgtEl>
                                          <p:spTgt spid="164"/>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down)">
                                      <p:cBhvr>
                                        <p:cTn id="80" dur="500"/>
                                        <p:tgtEl>
                                          <p:spTgt spid="165"/>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66"/>
                                        </p:tgtEl>
                                        <p:attrNameLst>
                                          <p:attrName>style.visibility</p:attrName>
                                        </p:attrNameLst>
                                      </p:cBhvr>
                                      <p:to>
                                        <p:strVal val="visible"/>
                                      </p:to>
                                    </p:set>
                                    <p:animEffect transition="in" filter="wipe(down)">
                                      <p:cBhvr>
                                        <p:cTn id="83" dur="500"/>
                                        <p:tgtEl>
                                          <p:spTgt spid="166"/>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67"/>
                                        </p:tgtEl>
                                        <p:attrNameLst>
                                          <p:attrName>style.visibility</p:attrName>
                                        </p:attrNameLst>
                                      </p:cBhvr>
                                      <p:to>
                                        <p:strVal val="visible"/>
                                      </p:to>
                                    </p:set>
                                    <p:animEffect transition="in" filter="wipe(down)">
                                      <p:cBhvr>
                                        <p:cTn id="86" dur="500"/>
                                        <p:tgtEl>
                                          <p:spTgt spid="167"/>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168"/>
                                        </p:tgtEl>
                                        <p:attrNameLst>
                                          <p:attrName>style.visibility</p:attrName>
                                        </p:attrNameLst>
                                      </p:cBhvr>
                                      <p:to>
                                        <p:strVal val="visible"/>
                                      </p:to>
                                    </p:set>
                                    <p:animEffect transition="in" filter="wipe(down)">
                                      <p:cBhvr>
                                        <p:cTn id="89" dur="500"/>
                                        <p:tgtEl>
                                          <p:spTgt spid="168"/>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69"/>
                                        </p:tgtEl>
                                        <p:attrNameLst>
                                          <p:attrName>style.visibility</p:attrName>
                                        </p:attrNameLst>
                                      </p:cBhvr>
                                      <p:to>
                                        <p:strVal val="visible"/>
                                      </p:to>
                                    </p:set>
                                    <p:animEffect transition="in" filter="wipe(down)">
                                      <p:cBhvr>
                                        <p:cTn id="92" dur="500"/>
                                        <p:tgtEl>
                                          <p:spTgt spid="169"/>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70"/>
                                        </p:tgtEl>
                                        <p:attrNameLst>
                                          <p:attrName>style.visibility</p:attrName>
                                        </p:attrNameLst>
                                      </p:cBhvr>
                                      <p:to>
                                        <p:strVal val="visible"/>
                                      </p:to>
                                    </p:set>
                                    <p:animEffect transition="in" filter="wipe(down)">
                                      <p:cBhvr>
                                        <p:cTn id="95" dur="500"/>
                                        <p:tgtEl>
                                          <p:spTgt spid="17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wipe(down)">
                                      <p:cBhvr>
                                        <p:cTn id="98" dur="500"/>
                                        <p:tgtEl>
                                          <p:spTgt spid="17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72"/>
                                        </p:tgtEl>
                                        <p:attrNameLst>
                                          <p:attrName>style.visibility</p:attrName>
                                        </p:attrNameLst>
                                      </p:cBhvr>
                                      <p:to>
                                        <p:strVal val="visible"/>
                                      </p:to>
                                    </p:set>
                                    <p:animEffect transition="in" filter="wipe(down)">
                                      <p:cBhvr>
                                        <p:cTn id="101" dur="500"/>
                                        <p:tgtEl>
                                          <p:spTgt spid="172"/>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73"/>
                                        </p:tgtEl>
                                        <p:attrNameLst>
                                          <p:attrName>style.visibility</p:attrName>
                                        </p:attrNameLst>
                                      </p:cBhvr>
                                      <p:to>
                                        <p:strVal val="visible"/>
                                      </p:to>
                                    </p:set>
                                    <p:animEffect transition="in" filter="wipe(down)">
                                      <p:cBhvr>
                                        <p:cTn id="104" dur="500"/>
                                        <p:tgtEl>
                                          <p:spTgt spid="173"/>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wipe(down)">
                                      <p:cBhvr>
                                        <p:cTn id="107" dur="500"/>
                                        <p:tgtEl>
                                          <p:spTgt spid="17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75"/>
                                        </p:tgtEl>
                                        <p:attrNameLst>
                                          <p:attrName>style.visibility</p:attrName>
                                        </p:attrNameLst>
                                      </p:cBhvr>
                                      <p:to>
                                        <p:strVal val="visible"/>
                                      </p:to>
                                    </p:set>
                                    <p:animEffect transition="in" filter="wipe(down)">
                                      <p:cBhvr>
                                        <p:cTn id="110" dur="500"/>
                                        <p:tgtEl>
                                          <p:spTgt spid="175"/>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176"/>
                                        </p:tgtEl>
                                        <p:attrNameLst>
                                          <p:attrName>style.visibility</p:attrName>
                                        </p:attrNameLst>
                                      </p:cBhvr>
                                      <p:to>
                                        <p:strVal val="visible"/>
                                      </p:to>
                                    </p:set>
                                    <p:animEffect transition="in" filter="wipe(down)">
                                      <p:cBhvr>
                                        <p:cTn id="113" dur="500"/>
                                        <p:tgtEl>
                                          <p:spTgt spid="176"/>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177"/>
                                        </p:tgtEl>
                                        <p:attrNameLst>
                                          <p:attrName>style.visibility</p:attrName>
                                        </p:attrNameLst>
                                      </p:cBhvr>
                                      <p:to>
                                        <p:strVal val="visible"/>
                                      </p:to>
                                    </p:set>
                                    <p:animEffect transition="in" filter="wipe(down)">
                                      <p:cBhvr>
                                        <p:cTn id="116" dur="500"/>
                                        <p:tgtEl>
                                          <p:spTgt spid="177"/>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178"/>
                                        </p:tgtEl>
                                        <p:attrNameLst>
                                          <p:attrName>style.visibility</p:attrName>
                                        </p:attrNameLst>
                                      </p:cBhvr>
                                      <p:to>
                                        <p:strVal val="visible"/>
                                      </p:to>
                                    </p:set>
                                    <p:animEffect transition="in" filter="wipe(down)">
                                      <p:cBhvr>
                                        <p:cTn id="119" dur="500"/>
                                        <p:tgtEl>
                                          <p:spTgt spid="178"/>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179"/>
                                        </p:tgtEl>
                                        <p:attrNameLst>
                                          <p:attrName>style.visibility</p:attrName>
                                        </p:attrNameLst>
                                      </p:cBhvr>
                                      <p:to>
                                        <p:strVal val="visible"/>
                                      </p:to>
                                    </p:set>
                                    <p:animEffect transition="in" filter="wipe(down)">
                                      <p:cBhvr>
                                        <p:cTn id="122" dur="500"/>
                                        <p:tgtEl>
                                          <p:spTgt spid="179"/>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180"/>
                                        </p:tgtEl>
                                        <p:attrNameLst>
                                          <p:attrName>style.visibility</p:attrName>
                                        </p:attrNameLst>
                                      </p:cBhvr>
                                      <p:to>
                                        <p:strVal val="visible"/>
                                      </p:to>
                                    </p:set>
                                    <p:animEffect transition="in" filter="wipe(down)">
                                      <p:cBhvr>
                                        <p:cTn id="125" dur="500"/>
                                        <p:tgtEl>
                                          <p:spTgt spid="180"/>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181"/>
                                        </p:tgtEl>
                                        <p:attrNameLst>
                                          <p:attrName>style.visibility</p:attrName>
                                        </p:attrNameLst>
                                      </p:cBhvr>
                                      <p:to>
                                        <p:strVal val="visible"/>
                                      </p:to>
                                    </p:set>
                                    <p:animEffect transition="in" filter="wipe(down)">
                                      <p:cBhvr>
                                        <p:cTn id="128" dur="500"/>
                                        <p:tgtEl>
                                          <p:spTgt spid="181"/>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82"/>
                                        </p:tgtEl>
                                        <p:attrNameLst>
                                          <p:attrName>style.visibility</p:attrName>
                                        </p:attrNameLst>
                                      </p:cBhvr>
                                      <p:to>
                                        <p:strVal val="visible"/>
                                      </p:to>
                                    </p:set>
                                    <p:animEffect transition="in" filter="wipe(down)">
                                      <p:cBhvr>
                                        <p:cTn id="131" dur="500"/>
                                        <p:tgtEl>
                                          <p:spTgt spid="182"/>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83"/>
                                        </p:tgtEl>
                                        <p:attrNameLst>
                                          <p:attrName>style.visibility</p:attrName>
                                        </p:attrNameLst>
                                      </p:cBhvr>
                                      <p:to>
                                        <p:strVal val="visible"/>
                                      </p:to>
                                    </p:set>
                                    <p:animEffect transition="in" filter="wipe(down)">
                                      <p:cBhvr>
                                        <p:cTn id="134" dur="500"/>
                                        <p:tgtEl>
                                          <p:spTgt spid="183"/>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84"/>
                                        </p:tgtEl>
                                        <p:attrNameLst>
                                          <p:attrName>style.visibility</p:attrName>
                                        </p:attrNameLst>
                                      </p:cBhvr>
                                      <p:to>
                                        <p:strVal val="visible"/>
                                      </p:to>
                                    </p:set>
                                    <p:animEffect transition="in" filter="wipe(down)">
                                      <p:cBhvr>
                                        <p:cTn id="137" dur="500"/>
                                        <p:tgtEl>
                                          <p:spTgt spid="184"/>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wipe(down)">
                                      <p:cBhvr>
                                        <p:cTn id="140" dur="500"/>
                                        <p:tgtEl>
                                          <p:spTgt spid="185"/>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86"/>
                                        </p:tgtEl>
                                        <p:attrNameLst>
                                          <p:attrName>style.visibility</p:attrName>
                                        </p:attrNameLst>
                                      </p:cBhvr>
                                      <p:to>
                                        <p:strVal val="visible"/>
                                      </p:to>
                                    </p:set>
                                    <p:animEffect transition="in" filter="wipe(down)">
                                      <p:cBhvr>
                                        <p:cTn id="143" dur="500"/>
                                        <p:tgtEl>
                                          <p:spTgt spid="186"/>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187"/>
                                        </p:tgtEl>
                                        <p:attrNameLst>
                                          <p:attrName>style.visibility</p:attrName>
                                        </p:attrNameLst>
                                      </p:cBhvr>
                                      <p:to>
                                        <p:strVal val="visible"/>
                                      </p:to>
                                    </p:set>
                                    <p:animEffect transition="in" filter="wipe(down)">
                                      <p:cBhvr>
                                        <p:cTn id="146" dur="500"/>
                                        <p:tgtEl>
                                          <p:spTgt spid="187"/>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188"/>
                                        </p:tgtEl>
                                        <p:attrNameLst>
                                          <p:attrName>style.visibility</p:attrName>
                                        </p:attrNameLst>
                                      </p:cBhvr>
                                      <p:to>
                                        <p:strVal val="visible"/>
                                      </p:to>
                                    </p:set>
                                    <p:animEffect transition="in" filter="wipe(down)">
                                      <p:cBhvr>
                                        <p:cTn id="149" dur="500"/>
                                        <p:tgtEl>
                                          <p:spTgt spid="188"/>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189"/>
                                        </p:tgtEl>
                                        <p:attrNameLst>
                                          <p:attrName>style.visibility</p:attrName>
                                        </p:attrNameLst>
                                      </p:cBhvr>
                                      <p:to>
                                        <p:strVal val="visible"/>
                                      </p:to>
                                    </p:set>
                                    <p:animEffect transition="in" filter="wipe(down)">
                                      <p:cBhvr>
                                        <p:cTn id="152" dur="500"/>
                                        <p:tgtEl>
                                          <p:spTgt spid="189"/>
                                        </p:tgtEl>
                                      </p:cBhvr>
                                    </p:animEffect>
                                  </p:childTnLst>
                                </p:cTn>
                              </p:par>
                              <p:par>
                                <p:cTn id="153" presetID="22" presetClass="entr" presetSubtype="4" fill="hold" grpId="0" nodeType="withEffect">
                                  <p:stCondLst>
                                    <p:cond delay="0"/>
                                  </p:stCondLst>
                                  <p:childTnLst>
                                    <p:set>
                                      <p:cBhvr>
                                        <p:cTn id="154" dur="1" fill="hold">
                                          <p:stCondLst>
                                            <p:cond delay="0"/>
                                          </p:stCondLst>
                                        </p:cTn>
                                        <p:tgtEl>
                                          <p:spTgt spid="190"/>
                                        </p:tgtEl>
                                        <p:attrNameLst>
                                          <p:attrName>style.visibility</p:attrName>
                                        </p:attrNameLst>
                                      </p:cBhvr>
                                      <p:to>
                                        <p:strVal val="visible"/>
                                      </p:to>
                                    </p:set>
                                    <p:animEffect transition="in" filter="wipe(down)">
                                      <p:cBhvr>
                                        <p:cTn id="155" dur="500"/>
                                        <p:tgtEl>
                                          <p:spTgt spid="190"/>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91"/>
                                        </p:tgtEl>
                                        <p:attrNameLst>
                                          <p:attrName>style.visibility</p:attrName>
                                        </p:attrNameLst>
                                      </p:cBhvr>
                                      <p:to>
                                        <p:strVal val="visible"/>
                                      </p:to>
                                    </p:set>
                                    <p:animEffect transition="in" filter="wipe(down)">
                                      <p:cBhvr>
                                        <p:cTn id="158" dur="500"/>
                                        <p:tgtEl>
                                          <p:spTgt spid="191"/>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197"/>
                                        </p:tgtEl>
                                        <p:attrNameLst>
                                          <p:attrName>style.visibility</p:attrName>
                                        </p:attrNameLst>
                                      </p:cBhvr>
                                      <p:to>
                                        <p:strVal val="visible"/>
                                      </p:to>
                                    </p:set>
                                    <p:animEffect transition="in" filter="wipe(down)">
                                      <p:cBhvr>
                                        <p:cTn id="161" dur="500"/>
                                        <p:tgtEl>
                                          <p:spTgt spid="197"/>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198"/>
                                        </p:tgtEl>
                                        <p:attrNameLst>
                                          <p:attrName>style.visibility</p:attrName>
                                        </p:attrNameLst>
                                      </p:cBhvr>
                                      <p:to>
                                        <p:strVal val="visible"/>
                                      </p:to>
                                    </p:set>
                                    <p:animEffect transition="in" filter="wipe(down)">
                                      <p:cBhvr>
                                        <p:cTn id="164" dur="500"/>
                                        <p:tgtEl>
                                          <p:spTgt spid="198"/>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99"/>
                                        </p:tgtEl>
                                        <p:attrNameLst>
                                          <p:attrName>style.visibility</p:attrName>
                                        </p:attrNameLst>
                                      </p:cBhvr>
                                      <p:to>
                                        <p:strVal val="visible"/>
                                      </p:to>
                                    </p:set>
                                    <p:animEffect transition="in" filter="wipe(down)">
                                      <p:cBhvr>
                                        <p:cTn id="167" dur="500"/>
                                        <p:tgtEl>
                                          <p:spTgt spid="199"/>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206"/>
                                        </p:tgtEl>
                                        <p:attrNameLst>
                                          <p:attrName>style.visibility</p:attrName>
                                        </p:attrNameLst>
                                      </p:cBhvr>
                                      <p:to>
                                        <p:strVal val="visible"/>
                                      </p:to>
                                    </p:set>
                                    <p:animEffect transition="in" filter="wipe(down)">
                                      <p:cBhvr>
                                        <p:cTn id="170" dur="500"/>
                                        <p:tgtEl>
                                          <p:spTgt spid="206"/>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207"/>
                                        </p:tgtEl>
                                        <p:attrNameLst>
                                          <p:attrName>style.visibility</p:attrName>
                                        </p:attrNameLst>
                                      </p:cBhvr>
                                      <p:to>
                                        <p:strVal val="visible"/>
                                      </p:to>
                                    </p:set>
                                    <p:animEffect transition="in" filter="wipe(down)">
                                      <p:cBhvr>
                                        <p:cTn id="173" dur="500"/>
                                        <p:tgtEl>
                                          <p:spTgt spid="207"/>
                                        </p:tgtEl>
                                      </p:cBhvr>
                                    </p:animEffect>
                                  </p:childTnLst>
                                </p:cTn>
                              </p:par>
                              <p:par>
                                <p:cTn id="174" presetID="22" presetClass="entr" presetSubtype="4" fill="hold" grpId="0" nodeType="withEffect">
                                  <p:stCondLst>
                                    <p:cond delay="0"/>
                                  </p:stCondLst>
                                  <p:childTnLst>
                                    <p:set>
                                      <p:cBhvr>
                                        <p:cTn id="175" dur="1" fill="hold">
                                          <p:stCondLst>
                                            <p:cond delay="0"/>
                                          </p:stCondLst>
                                        </p:cTn>
                                        <p:tgtEl>
                                          <p:spTgt spid="208"/>
                                        </p:tgtEl>
                                        <p:attrNameLst>
                                          <p:attrName>style.visibility</p:attrName>
                                        </p:attrNameLst>
                                      </p:cBhvr>
                                      <p:to>
                                        <p:strVal val="visible"/>
                                      </p:to>
                                    </p:set>
                                    <p:animEffect transition="in" filter="wipe(down)">
                                      <p:cBhvr>
                                        <p:cTn id="176" dur="500"/>
                                        <p:tgtEl>
                                          <p:spTgt spid="208"/>
                                        </p:tgtEl>
                                      </p:cBhvr>
                                    </p:animEffect>
                                  </p:childTnLst>
                                </p:cTn>
                              </p:par>
                              <p:par>
                                <p:cTn id="177" presetID="22" presetClass="entr" presetSubtype="4" fill="hold" grpId="0" nodeType="withEffect">
                                  <p:stCondLst>
                                    <p:cond delay="0"/>
                                  </p:stCondLst>
                                  <p:childTnLst>
                                    <p:set>
                                      <p:cBhvr>
                                        <p:cTn id="178" dur="1" fill="hold">
                                          <p:stCondLst>
                                            <p:cond delay="0"/>
                                          </p:stCondLst>
                                        </p:cTn>
                                        <p:tgtEl>
                                          <p:spTgt spid="209"/>
                                        </p:tgtEl>
                                        <p:attrNameLst>
                                          <p:attrName>style.visibility</p:attrName>
                                        </p:attrNameLst>
                                      </p:cBhvr>
                                      <p:to>
                                        <p:strVal val="visible"/>
                                      </p:to>
                                    </p:set>
                                    <p:animEffect transition="in" filter="wipe(down)">
                                      <p:cBhvr>
                                        <p:cTn id="179" dur="500"/>
                                        <p:tgtEl>
                                          <p:spTgt spid="209"/>
                                        </p:tgtEl>
                                      </p:cBhvr>
                                    </p:animEffect>
                                  </p:childTnLst>
                                </p:cTn>
                              </p:par>
                              <p:par>
                                <p:cTn id="180" presetID="22" presetClass="entr" presetSubtype="4" fill="hold" grpId="0" nodeType="withEffect">
                                  <p:stCondLst>
                                    <p:cond delay="0"/>
                                  </p:stCondLst>
                                  <p:childTnLst>
                                    <p:set>
                                      <p:cBhvr>
                                        <p:cTn id="181" dur="1" fill="hold">
                                          <p:stCondLst>
                                            <p:cond delay="0"/>
                                          </p:stCondLst>
                                        </p:cTn>
                                        <p:tgtEl>
                                          <p:spTgt spid="210"/>
                                        </p:tgtEl>
                                        <p:attrNameLst>
                                          <p:attrName>style.visibility</p:attrName>
                                        </p:attrNameLst>
                                      </p:cBhvr>
                                      <p:to>
                                        <p:strVal val="visible"/>
                                      </p:to>
                                    </p:set>
                                    <p:animEffect transition="in" filter="wipe(down)">
                                      <p:cBhvr>
                                        <p:cTn id="182" dur="500"/>
                                        <p:tgtEl>
                                          <p:spTgt spid="210"/>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211"/>
                                        </p:tgtEl>
                                        <p:attrNameLst>
                                          <p:attrName>style.visibility</p:attrName>
                                        </p:attrNameLst>
                                      </p:cBhvr>
                                      <p:to>
                                        <p:strVal val="visible"/>
                                      </p:to>
                                    </p:set>
                                    <p:animEffect transition="in" filter="wipe(down)">
                                      <p:cBhvr>
                                        <p:cTn id="185" dur="500"/>
                                        <p:tgtEl>
                                          <p:spTgt spid="211"/>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213"/>
                                        </p:tgtEl>
                                        <p:attrNameLst>
                                          <p:attrName>style.visibility</p:attrName>
                                        </p:attrNameLst>
                                      </p:cBhvr>
                                      <p:to>
                                        <p:strVal val="visible"/>
                                      </p:to>
                                    </p:set>
                                    <p:animEffect transition="in" filter="wipe(down)">
                                      <p:cBhvr>
                                        <p:cTn id="188" dur="500"/>
                                        <p:tgtEl>
                                          <p:spTgt spid="213"/>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214"/>
                                        </p:tgtEl>
                                        <p:attrNameLst>
                                          <p:attrName>style.visibility</p:attrName>
                                        </p:attrNameLst>
                                      </p:cBhvr>
                                      <p:to>
                                        <p:strVal val="visible"/>
                                      </p:to>
                                    </p:set>
                                    <p:animEffect transition="in" filter="wipe(down)">
                                      <p:cBhvr>
                                        <p:cTn id="191"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200" grpId="0" animBg="1"/>
      <p:bldP spid="201" grpId="0" animBg="1"/>
      <p:bldP spid="202" grpId="0" animBg="1"/>
      <p:bldP spid="203" grpId="0" animBg="1"/>
      <p:bldP spid="204" grpId="0" animBg="1"/>
      <p:bldP spid="205"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p:bldP spid="187" grpId="0"/>
      <p:bldP spid="188" grpId="0"/>
      <p:bldP spid="189" grpId="0"/>
      <p:bldP spid="190" grpId="0" animBg="1"/>
      <p:bldP spid="191" grpId="0" animBg="1"/>
      <p:bldP spid="194" grpId="0" animBg="1"/>
      <p:bldP spid="197" grpId="0" animBg="1"/>
      <p:bldP spid="198" grpId="0" animBg="1"/>
      <p:bldP spid="199" grpId="0" animBg="1"/>
      <p:bldP spid="206" grpId="0" animBg="1"/>
      <p:bldP spid="207" grpId="0" animBg="1"/>
      <p:bldP spid="208" grpId="0" animBg="1"/>
      <p:bldP spid="209" grpId="0" animBg="1"/>
      <p:bldP spid="210" grpId="0" animBg="1"/>
      <p:bldP spid="211" grpId="0" animBg="1"/>
      <p:bldP spid="212" grpId="0"/>
      <p:bldP spid="213" grpId="0"/>
      <p:bldP spid="214" grpId="0"/>
      <p:bldP spid="2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4FADCB-2901-4E31-A2C5-8242C08E841A}"/>
              </a:ext>
            </a:extLst>
          </p:cNvPr>
          <p:cNvSpPr>
            <a:spLocks noGrp="1"/>
          </p:cNvSpPr>
          <p:nvPr>
            <p:ph type="title"/>
          </p:nvPr>
        </p:nvSpPr>
        <p:spPr>
          <a:xfrm>
            <a:off x="317090" y="81206"/>
            <a:ext cx="10515600" cy="1325563"/>
          </a:xfrm>
        </p:spPr>
        <p:txBody>
          <a:bodyPr>
            <a:normAutofit fontScale="90000"/>
          </a:bodyPr>
          <a:lstStyle/>
          <a:p>
            <a:pPr>
              <a:lnSpc>
                <a:spcPct val="150000"/>
              </a:lnSpc>
            </a:pPr>
            <a:r>
              <a:rPr lang="en-US" dirty="0"/>
              <a:t>Why do I need to broke a package into segments?</a:t>
            </a:r>
          </a:p>
        </p:txBody>
      </p:sp>
      <p:sp>
        <p:nvSpPr>
          <p:cNvPr id="3" name="Espaço Reservado para Conteúdo 2">
            <a:extLst>
              <a:ext uri="{FF2B5EF4-FFF2-40B4-BE49-F238E27FC236}">
                <a16:creationId xmlns:a16="http://schemas.microsoft.com/office/drawing/2014/main" id="{8E77E68D-F01F-4BB6-AA9C-E17943B7BFCD}"/>
              </a:ext>
            </a:extLst>
          </p:cNvPr>
          <p:cNvSpPr>
            <a:spLocks noGrp="1"/>
          </p:cNvSpPr>
          <p:nvPr>
            <p:ph idx="1"/>
          </p:nvPr>
        </p:nvSpPr>
        <p:spPr>
          <a:xfrm>
            <a:off x="1353168" y="1995947"/>
            <a:ext cx="9348011" cy="4080387"/>
          </a:xfrm>
        </p:spPr>
        <p:txBody>
          <a:bodyPr>
            <a:normAutofit/>
          </a:bodyPr>
          <a:lstStyle/>
          <a:p>
            <a:r>
              <a:rPr lang="en-US" b="1" dirty="0"/>
              <a:t>IP packet</a:t>
            </a:r>
          </a:p>
          <a:p>
            <a:pPr lvl="1"/>
            <a:r>
              <a:rPr lang="en-US" dirty="0"/>
              <a:t>No bigger than Maximum Transmission Unit (MTU)</a:t>
            </a:r>
          </a:p>
          <a:p>
            <a:pPr lvl="1"/>
            <a:r>
              <a:rPr lang="en-US" dirty="0"/>
              <a:t>E.g., up to 1500 bytes on an Ethernet</a:t>
            </a:r>
          </a:p>
          <a:p>
            <a:r>
              <a:rPr lang="en-US" b="1" dirty="0"/>
              <a:t>TCP packet</a:t>
            </a:r>
          </a:p>
          <a:p>
            <a:pPr lvl="1"/>
            <a:r>
              <a:rPr lang="en-US" dirty="0"/>
              <a:t>IP packet with a TCP header and data inside</a:t>
            </a:r>
          </a:p>
          <a:p>
            <a:pPr lvl="1"/>
            <a:r>
              <a:rPr lang="en-US" dirty="0"/>
              <a:t>TCP header is typically 20 bytes long</a:t>
            </a:r>
          </a:p>
          <a:p>
            <a:r>
              <a:rPr lang="en-US" b="1" dirty="0"/>
              <a:t>TCP segment</a:t>
            </a:r>
          </a:p>
          <a:p>
            <a:pPr lvl="1"/>
            <a:r>
              <a:rPr lang="en-US" dirty="0"/>
              <a:t>No more than Maximum Segment Size (MSS) bytes</a:t>
            </a:r>
          </a:p>
          <a:p>
            <a:pPr lvl="1"/>
            <a:r>
              <a:rPr lang="en-US" dirty="0"/>
              <a:t>E.g., up to 1460 consecutive bytes from the stream</a:t>
            </a:r>
          </a:p>
        </p:txBody>
      </p:sp>
      <p:grpSp>
        <p:nvGrpSpPr>
          <p:cNvPr id="16" name="Agrupar 15">
            <a:extLst>
              <a:ext uri="{FF2B5EF4-FFF2-40B4-BE49-F238E27FC236}">
                <a16:creationId xmlns:a16="http://schemas.microsoft.com/office/drawing/2014/main" id="{E4FE5453-7827-4A1A-8851-A09D4B5ACDEA}"/>
              </a:ext>
            </a:extLst>
          </p:cNvPr>
          <p:cNvGrpSpPr/>
          <p:nvPr/>
        </p:nvGrpSpPr>
        <p:grpSpPr>
          <a:xfrm>
            <a:off x="4240161" y="1059016"/>
            <a:ext cx="5029200" cy="717550"/>
            <a:chOff x="4426974" y="797642"/>
            <a:chExt cx="5029200" cy="717550"/>
          </a:xfrm>
        </p:grpSpPr>
        <p:sp>
          <p:nvSpPr>
            <p:cNvPr id="5" name="Rectangle 4">
              <a:extLst>
                <a:ext uri="{FF2B5EF4-FFF2-40B4-BE49-F238E27FC236}">
                  <a16:creationId xmlns:a16="http://schemas.microsoft.com/office/drawing/2014/main" id="{6F1C9724-F2B9-4E5D-B92E-3337F59344FF}"/>
                </a:ext>
              </a:extLst>
            </p:cNvPr>
            <p:cNvSpPr>
              <a:spLocks noChangeArrowheads="1"/>
            </p:cNvSpPr>
            <p:nvPr/>
          </p:nvSpPr>
          <p:spPr bwMode="auto">
            <a:xfrm>
              <a:off x="4426974" y="829392"/>
              <a:ext cx="5029200" cy="685800"/>
            </a:xfrm>
            <a:prstGeom prst="rect">
              <a:avLst/>
            </a:prstGeom>
            <a:solidFill>
              <a:srgbClr val="99CCFF"/>
            </a:solidFill>
            <a:ln w="381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Line 5">
              <a:extLst>
                <a:ext uri="{FF2B5EF4-FFF2-40B4-BE49-F238E27FC236}">
                  <a16:creationId xmlns:a16="http://schemas.microsoft.com/office/drawing/2014/main" id="{07F6501A-2E4F-48C5-9824-BBE147BE1B89}"/>
                </a:ext>
              </a:extLst>
            </p:cNvPr>
            <p:cNvSpPr>
              <a:spLocks noChangeShapeType="1"/>
            </p:cNvSpPr>
            <p:nvPr/>
          </p:nvSpPr>
          <p:spPr bwMode="auto">
            <a:xfrm>
              <a:off x="8541774" y="829392"/>
              <a:ext cx="0" cy="68580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6">
              <a:extLst>
                <a:ext uri="{FF2B5EF4-FFF2-40B4-BE49-F238E27FC236}">
                  <a16:creationId xmlns:a16="http://schemas.microsoft.com/office/drawing/2014/main" id="{17BD813F-2A6E-4058-9A0F-B595F5377A6B}"/>
                </a:ext>
              </a:extLst>
            </p:cNvPr>
            <p:cNvSpPr txBox="1">
              <a:spLocks noChangeArrowheads="1"/>
            </p:cNvSpPr>
            <p:nvPr/>
          </p:nvSpPr>
          <p:spPr bwMode="auto">
            <a:xfrm>
              <a:off x="8544949" y="1057992"/>
              <a:ext cx="8350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600" b="0">
                  <a:latin typeface="Comic Sans MS" panose="030F0702030302020204" pitchFamily="66" charset="0"/>
                </a:rPr>
                <a:t>IP Hdr</a:t>
              </a:r>
            </a:p>
          </p:txBody>
        </p:sp>
        <p:sp>
          <p:nvSpPr>
            <p:cNvPr id="8" name="Line 7">
              <a:extLst>
                <a:ext uri="{FF2B5EF4-FFF2-40B4-BE49-F238E27FC236}">
                  <a16:creationId xmlns:a16="http://schemas.microsoft.com/office/drawing/2014/main" id="{5D8F35DF-6CF5-4FCF-AA8F-18E61B4ED5F9}"/>
                </a:ext>
              </a:extLst>
            </p:cNvPr>
            <p:cNvSpPr>
              <a:spLocks noChangeShapeType="1"/>
            </p:cNvSpPr>
            <p:nvPr/>
          </p:nvSpPr>
          <p:spPr bwMode="auto">
            <a:xfrm>
              <a:off x="4426974" y="981792"/>
              <a:ext cx="411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Rectangle 8">
              <a:extLst>
                <a:ext uri="{FF2B5EF4-FFF2-40B4-BE49-F238E27FC236}">
                  <a16:creationId xmlns:a16="http://schemas.microsoft.com/office/drawing/2014/main" id="{A8D07B03-0623-40EA-A969-123328D8FF5E}"/>
                </a:ext>
              </a:extLst>
            </p:cNvPr>
            <p:cNvSpPr>
              <a:spLocks noChangeArrowheads="1"/>
            </p:cNvSpPr>
            <p:nvPr/>
          </p:nvSpPr>
          <p:spPr bwMode="auto">
            <a:xfrm>
              <a:off x="6103374" y="905592"/>
              <a:ext cx="762000" cy="152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9">
              <a:extLst>
                <a:ext uri="{FF2B5EF4-FFF2-40B4-BE49-F238E27FC236}">
                  <a16:creationId xmlns:a16="http://schemas.microsoft.com/office/drawing/2014/main" id="{6AA7A81C-020F-4E38-8121-EA115307A09E}"/>
                </a:ext>
              </a:extLst>
            </p:cNvPr>
            <p:cNvSpPr txBox="1">
              <a:spLocks noChangeArrowheads="1"/>
            </p:cNvSpPr>
            <p:nvPr/>
          </p:nvSpPr>
          <p:spPr bwMode="auto">
            <a:xfrm>
              <a:off x="6027174" y="797642"/>
              <a:ext cx="9128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600" b="0">
                  <a:latin typeface="Comic Sans MS" panose="030F0702030302020204" pitchFamily="66" charset="0"/>
                </a:rPr>
                <a:t>IP Data</a:t>
              </a:r>
            </a:p>
          </p:txBody>
        </p:sp>
        <p:grpSp>
          <p:nvGrpSpPr>
            <p:cNvPr id="11" name="Group 10">
              <a:extLst>
                <a:ext uri="{FF2B5EF4-FFF2-40B4-BE49-F238E27FC236}">
                  <a16:creationId xmlns:a16="http://schemas.microsoft.com/office/drawing/2014/main" id="{B51A0140-E54E-4214-B9FD-E773CAD08662}"/>
                </a:ext>
              </a:extLst>
            </p:cNvPr>
            <p:cNvGrpSpPr>
              <a:grpSpLocks/>
            </p:cNvGrpSpPr>
            <p:nvPr/>
          </p:nvGrpSpPr>
          <p:grpSpPr bwMode="auto">
            <a:xfrm>
              <a:off x="4503174" y="1057992"/>
              <a:ext cx="3962400" cy="381000"/>
              <a:chOff x="1200" y="1296"/>
              <a:chExt cx="3168" cy="336"/>
            </a:xfrm>
          </p:grpSpPr>
          <p:sp>
            <p:nvSpPr>
              <p:cNvPr id="12" name="Rectangle 11">
                <a:extLst>
                  <a:ext uri="{FF2B5EF4-FFF2-40B4-BE49-F238E27FC236}">
                    <a16:creationId xmlns:a16="http://schemas.microsoft.com/office/drawing/2014/main" id="{29FD1AB6-48BB-4627-9D25-188E9748FC46}"/>
                  </a:ext>
                </a:extLst>
              </p:cNvPr>
              <p:cNvSpPr>
                <a:spLocks noChangeArrowheads="1"/>
              </p:cNvSpPr>
              <p:nvPr/>
            </p:nvSpPr>
            <p:spPr bwMode="auto">
              <a:xfrm>
                <a:off x="1200" y="1296"/>
                <a:ext cx="3168" cy="336"/>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2">
                <a:extLst>
                  <a:ext uri="{FF2B5EF4-FFF2-40B4-BE49-F238E27FC236}">
                    <a16:creationId xmlns:a16="http://schemas.microsoft.com/office/drawing/2014/main" id="{AE0E873A-0DE5-45A5-84E3-C2EB031E76C8}"/>
                  </a:ext>
                </a:extLst>
              </p:cNvPr>
              <p:cNvSpPr>
                <a:spLocks noChangeShapeType="1"/>
              </p:cNvSpPr>
              <p:nvPr/>
            </p:nvSpPr>
            <p:spPr bwMode="auto">
              <a:xfrm>
                <a:off x="3792" y="129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 name="Text Box 13">
              <a:extLst>
                <a:ext uri="{FF2B5EF4-FFF2-40B4-BE49-F238E27FC236}">
                  <a16:creationId xmlns:a16="http://schemas.microsoft.com/office/drawing/2014/main" id="{FA6F7CEC-C3FD-4061-8C32-C351D65C81F5}"/>
                </a:ext>
              </a:extLst>
            </p:cNvPr>
            <p:cNvSpPr txBox="1">
              <a:spLocks noChangeArrowheads="1"/>
            </p:cNvSpPr>
            <p:nvPr/>
          </p:nvSpPr>
          <p:spPr bwMode="auto">
            <a:xfrm>
              <a:off x="7703574" y="1107204"/>
              <a:ext cx="7842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Comic Sans MS" panose="030F0702030302020204" pitchFamily="66" charset="0"/>
                </a:rPr>
                <a:t>TCP Hdr</a:t>
              </a:r>
            </a:p>
          </p:txBody>
        </p:sp>
        <p:sp>
          <p:nvSpPr>
            <p:cNvPr id="15" name="Text Box 14">
              <a:extLst>
                <a:ext uri="{FF2B5EF4-FFF2-40B4-BE49-F238E27FC236}">
                  <a16:creationId xmlns:a16="http://schemas.microsoft.com/office/drawing/2014/main" id="{A67D734D-1AA7-423E-8D76-B4354691385F}"/>
                </a:ext>
              </a:extLst>
            </p:cNvPr>
            <p:cNvSpPr txBox="1">
              <a:spLocks noChangeArrowheads="1"/>
            </p:cNvSpPr>
            <p:nvPr/>
          </p:nvSpPr>
          <p:spPr bwMode="auto">
            <a:xfrm>
              <a:off x="5577912" y="1107204"/>
              <a:ext cx="15922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latin typeface="Comic Sans MS" panose="030F0702030302020204" pitchFamily="66" charset="0"/>
                </a:rPr>
                <a:t>TCP Data (segment)</a:t>
              </a:r>
            </a:p>
          </p:txBody>
        </p:sp>
      </p:grpSp>
    </p:spTree>
    <p:extLst>
      <p:ext uri="{BB962C8B-B14F-4D97-AF65-F5344CB8AC3E}">
        <p14:creationId xmlns:p14="http://schemas.microsoft.com/office/powerpoint/2010/main" val="889421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C8E90D-7CE7-4488-BA66-4E36263EB254}"/>
              </a:ext>
            </a:extLst>
          </p:cNvPr>
          <p:cNvSpPr>
            <a:spLocks noGrp="1"/>
          </p:cNvSpPr>
          <p:nvPr>
            <p:ph type="title"/>
          </p:nvPr>
        </p:nvSpPr>
        <p:spPr>
          <a:xfrm>
            <a:off x="245926" y="2501106"/>
            <a:ext cx="3267074" cy="1325563"/>
          </a:xfrm>
        </p:spPr>
        <p:txBody>
          <a:bodyPr/>
          <a:lstStyle/>
          <a:p>
            <a:r>
              <a:rPr lang="en-US" dirty="0"/>
              <a:t>Sequence Numbers</a:t>
            </a:r>
          </a:p>
        </p:txBody>
      </p:sp>
      <p:sp>
        <p:nvSpPr>
          <p:cNvPr id="5" name="Rectangle 2">
            <a:extLst>
              <a:ext uri="{FF2B5EF4-FFF2-40B4-BE49-F238E27FC236}">
                <a16:creationId xmlns:a16="http://schemas.microsoft.com/office/drawing/2014/main" id="{1CF0A14B-1A36-4EAC-BF9A-AB23A4F5B589}"/>
              </a:ext>
            </a:extLst>
          </p:cNvPr>
          <p:cNvSpPr>
            <a:spLocks noChangeArrowheads="1"/>
          </p:cNvSpPr>
          <p:nvPr/>
        </p:nvSpPr>
        <p:spPr bwMode="auto">
          <a:xfrm>
            <a:off x="6444943" y="1335088"/>
            <a:ext cx="1219200" cy="609600"/>
          </a:xfrm>
          <a:prstGeom prst="rect">
            <a:avLst/>
          </a:prstGeom>
          <a:solidFill>
            <a:srgbClr val="CC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 name="Group 4">
            <a:extLst>
              <a:ext uri="{FF2B5EF4-FFF2-40B4-BE49-F238E27FC236}">
                <a16:creationId xmlns:a16="http://schemas.microsoft.com/office/drawing/2014/main" id="{63B6FC95-C30C-4D77-9BC7-714AF4AB98F9}"/>
              </a:ext>
            </a:extLst>
          </p:cNvPr>
          <p:cNvGrpSpPr>
            <a:grpSpLocks/>
          </p:cNvGrpSpPr>
          <p:nvPr/>
        </p:nvGrpSpPr>
        <p:grpSpPr bwMode="auto">
          <a:xfrm>
            <a:off x="5530543" y="1330326"/>
            <a:ext cx="5029200" cy="609600"/>
            <a:chOff x="912" y="1104"/>
            <a:chExt cx="3648" cy="384"/>
          </a:xfrm>
        </p:grpSpPr>
        <p:sp>
          <p:nvSpPr>
            <p:cNvPr id="7" name="Line 5">
              <a:extLst>
                <a:ext uri="{FF2B5EF4-FFF2-40B4-BE49-F238E27FC236}">
                  <a16:creationId xmlns:a16="http://schemas.microsoft.com/office/drawing/2014/main" id="{4675DF06-00C6-41C1-8455-D19D435DD191}"/>
                </a:ext>
              </a:extLst>
            </p:cNvPr>
            <p:cNvSpPr>
              <a:spLocks noChangeShapeType="1"/>
            </p:cNvSpPr>
            <p:nvPr/>
          </p:nvSpPr>
          <p:spPr bwMode="auto">
            <a:xfrm>
              <a:off x="912" y="1104"/>
              <a:ext cx="3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
              <a:extLst>
                <a:ext uri="{FF2B5EF4-FFF2-40B4-BE49-F238E27FC236}">
                  <a16:creationId xmlns:a16="http://schemas.microsoft.com/office/drawing/2014/main" id="{01AAB63D-7BE4-48D9-86D8-555B3C76BA67}"/>
                </a:ext>
              </a:extLst>
            </p:cNvPr>
            <p:cNvSpPr>
              <a:spLocks noChangeShapeType="1"/>
            </p:cNvSpPr>
            <p:nvPr/>
          </p:nvSpPr>
          <p:spPr bwMode="auto">
            <a:xfrm>
              <a:off x="912" y="1488"/>
              <a:ext cx="3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7">
              <a:extLst>
                <a:ext uri="{FF2B5EF4-FFF2-40B4-BE49-F238E27FC236}">
                  <a16:creationId xmlns:a16="http://schemas.microsoft.com/office/drawing/2014/main" id="{AC3B2C6C-ADEB-4D3C-BFBF-D13ABBF0A52A}"/>
                </a:ext>
              </a:extLst>
            </p:cNvPr>
            <p:cNvSpPr>
              <a:spLocks noChangeShapeType="1"/>
            </p:cNvSpPr>
            <p:nvPr/>
          </p:nvSpPr>
          <p:spPr bwMode="auto">
            <a:xfrm flipH="1">
              <a:off x="4224" y="1104"/>
              <a:ext cx="33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a:extLst>
                <a:ext uri="{FF2B5EF4-FFF2-40B4-BE49-F238E27FC236}">
                  <a16:creationId xmlns:a16="http://schemas.microsoft.com/office/drawing/2014/main" id="{BFE120CD-5F6E-4E0B-8F92-042A54B94D97}"/>
                </a:ext>
              </a:extLst>
            </p:cNvPr>
            <p:cNvSpPr>
              <a:spLocks noChangeShapeType="1"/>
            </p:cNvSpPr>
            <p:nvPr/>
          </p:nvSpPr>
          <p:spPr bwMode="auto">
            <a:xfrm flipH="1">
              <a:off x="4224" y="1488"/>
              <a:ext cx="33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 name="Line 9">
            <a:extLst>
              <a:ext uri="{FF2B5EF4-FFF2-40B4-BE49-F238E27FC236}">
                <a16:creationId xmlns:a16="http://schemas.microsoft.com/office/drawing/2014/main" id="{7E95ACD6-2BD2-4677-B56C-C612FB847D7F}"/>
              </a:ext>
            </a:extLst>
          </p:cNvPr>
          <p:cNvSpPr>
            <a:spLocks noChangeShapeType="1"/>
          </p:cNvSpPr>
          <p:nvPr/>
        </p:nvSpPr>
        <p:spPr bwMode="auto">
          <a:xfrm>
            <a:off x="55305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0">
            <a:extLst>
              <a:ext uri="{FF2B5EF4-FFF2-40B4-BE49-F238E27FC236}">
                <a16:creationId xmlns:a16="http://schemas.microsoft.com/office/drawing/2014/main" id="{19155C59-9D8E-40DC-8735-F117DD4A8DDE}"/>
              </a:ext>
            </a:extLst>
          </p:cNvPr>
          <p:cNvSpPr>
            <a:spLocks noChangeShapeType="1"/>
          </p:cNvSpPr>
          <p:nvPr/>
        </p:nvSpPr>
        <p:spPr bwMode="auto">
          <a:xfrm>
            <a:off x="56829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1">
            <a:extLst>
              <a:ext uri="{FF2B5EF4-FFF2-40B4-BE49-F238E27FC236}">
                <a16:creationId xmlns:a16="http://schemas.microsoft.com/office/drawing/2014/main" id="{3957E145-9FB5-406A-BDB1-06A685F4883E}"/>
              </a:ext>
            </a:extLst>
          </p:cNvPr>
          <p:cNvSpPr>
            <a:spLocks noChangeShapeType="1"/>
          </p:cNvSpPr>
          <p:nvPr/>
        </p:nvSpPr>
        <p:spPr bwMode="auto">
          <a:xfrm>
            <a:off x="58353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2">
            <a:extLst>
              <a:ext uri="{FF2B5EF4-FFF2-40B4-BE49-F238E27FC236}">
                <a16:creationId xmlns:a16="http://schemas.microsoft.com/office/drawing/2014/main" id="{B091DA39-9032-44E4-8BE9-7A5F590B3527}"/>
              </a:ext>
            </a:extLst>
          </p:cNvPr>
          <p:cNvSpPr>
            <a:spLocks noChangeShapeType="1"/>
          </p:cNvSpPr>
          <p:nvPr/>
        </p:nvSpPr>
        <p:spPr bwMode="auto">
          <a:xfrm>
            <a:off x="59877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3">
            <a:extLst>
              <a:ext uri="{FF2B5EF4-FFF2-40B4-BE49-F238E27FC236}">
                <a16:creationId xmlns:a16="http://schemas.microsoft.com/office/drawing/2014/main" id="{01B7E567-EF39-4328-B119-28936385D468}"/>
              </a:ext>
            </a:extLst>
          </p:cNvPr>
          <p:cNvSpPr>
            <a:spLocks noChangeShapeType="1"/>
          </p:cNvSpPr>
          <p:nvPr/>
        </p:nvSpPr>
        <p:spPr bwMode="auto">
          <a:xfrm>
            <a:off x="61401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4">
            <a:extLst>
              <a:ext uri="{FF2B5EF4-FFF2-40B4-BE49-F238E27FC236}">
                <a16:creationId xmlns:a16="http://schemas.microsoft.com/office/drawing/2014/main" id="{4C74E5DE-CD51-4A83-A56D-F0B1A49742B9}"/>
              </a:ext>
            </a:extLst>
          </p:cNvPr>
          <p:cNvSpPr>
            <a:spLocks noChangeShapeType="1"/>
          </p:cNvSpPr>
          <p:nvPr/>
        </p:nvSpPr>
        <p:spPr bwMode="auto">
          <a:xfrm>
            <a:off x="62925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5">
            <a:extLst>
              <a:ext uri="{FF2B5EF4-FFF2-40B4-BE49-F238E27FC236}">
                <a16:creationId xmlns:a16="http://schemas.microsoft.com/office/drawing/2014/main" id="{09C4D633-EBF6-44C1-8783-08F28813C3DD}"/>
              </a:ext>
            </a:extLst>
          </p:cNvPr>
          <p:cNvSpPr>
            <a:spLocks noChangeShapeType="1"/>
          </p:cNvSpPr>
          <p:nvPr/>
        </p:nvSpPr>
        <p:spPr bwMode="auto">
          <a:xfrm>
            <a:off x="64449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6">
            <a:extLst>
              <a:ext uri="{FF2B5EF4-FFF2-40B4-BE49-F238E27FC236}">
                <a16:creationId xmlns:a16="http://schemas.microsoft.com/office/drawing/2014/main" id="{09287864-EECB-49E6-B4FB-33D082A3818B}"/>
              </a:ext>
            </a:extLst>
          </p:cNvPr>
          <p:cNvSpPr>
            <a:spLocks noChangeShapeType="1"/>
          </p:cNvSpPr>
          <p:nvPr/>
        </p:nvSpPr>
        <p:spPr bwMode="auto">
          <a:xfrm>
            <a:off x="65973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7">
            <a:extLst>
              <a:ext uri="{FF2B5EF4-FFF2-40B4-BE49-F238E27FC236}">
                <a16:creationId xmlns:a16="http://schemas.microsoft.com/office/drawing/2014/main" id="{0B8C03C0-2A78-410A-8C73-F6C5B54F3F3C}"/>
              </a:ext>
            </a:extLst>
          </p:cNvPr>
          <p:cNvSpPr>
            <a:spLocks noChangeShapeType="1"/>
          </p:cNvSpPr>
          <p:nvPr/>
        </p:nvSpPr>
        <p:spPr bwMode="auto">
          <a:xfrm>
            <a:off x="67497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8">
            <a:extLst>
              <a:ext uri="{FF2B5EF4-FFF2-40B4-BE49-F238E27FC236}">
                <a16:creationId xmlns:a16="http://schemas.microsoft.com/office/drawing/2014/main" id="{5A20796B-F624-4879-BB85-0A780FB82869}"/>
              </a:ext>
            </a:extLst>
          </p:cNvPr>
          <p:cNvSpPr>
            <a:spLocks noChangeShapeType="1"/>
          </p:cNvSpPr>
          <p:nvPr/>
        </p:nvSpPr>
        <p:spPr bwMode="auto">
          <a:xfrm>
            <a:off x="69021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9">
            <a:extLst>
              <a:ext uri="{FF2B5EF4-FFF2-40B4-BE49-F238E27FC236}">
                <a16:creationId xmlns:a16="http://schemas.microsoft.com/office/drawing/2014/main" id="{E682A73B-0678-45CC-B449-3E12B569618B}"/>
              </a:ext>
            </a:extLst>
          </p:cNvPr>
          <p:cNvSpPr>
            <a:spLocks noChangeShapeType="1"/>
          </p:cNvSpPr>
          <p:nvPr/>
        </p:nvSpPr>
        <p:spPr bwMode="auto">
          <a:xfrm>
            <a:off x="70545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0">
            <a:extLst>
              <a:ext uri="{FF2B5EF4-FFF2-40B4-BE49-F238E27FC236}">
                <a16:creationId xmlns:a16="http://schemas.microsoft.com/office/drawing/2014/main" id="{8B9D7505-BB7C-43C5-A8F0-5CE9BE4B103F}"/>
              </a:ext>
            </a:extLst>
          </p:cNvPr>
          <p:cNvSpPr>
            <a:spLocks noChangeShapeType="1"/>
          </p:cNvSpPr>
          <p:nvPr/>
        </p:nvSpPr>
        <p:spPr bwMode="auto">
          <a:xfrm>
            <a:off x="72069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1">
            <a:extLst>
              <a:ext uri="{FF2B5EF4-FFF2-40B4-BE49-F238E27FC236}">
                <a16:creationId xmlns:a16="http://schemas.microsoft.com/office/drawing/2014/main" id="{CFEE2355-E693-4465-BFA5-2D35D18FF138}"/>
              </a:ext>
            </a:extLst>
          </p:cNvPr>
          <p:cNvSpPr>
            <a:spLocks noChangeShapeType="1"/>
          </p:cNvSpPr>
          <p:nvPr/>
        </p:nvSpPr>
        <p:spPr bwMode="auto">
          <a:xfrm>
            <a:off x="73593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2">
            <a:extLst>
              <a:ext uri="{FF2B5EF4-FFF2-40B4-BE49-F238E27FC236}">
                <a16:creationId xmlns:a16="http://schemas.microsoft.com/office/drawing/2014/main" id="{3C351CF7-C948-415C-9AD9-6FFA5E0829F7}"/>
              </a:ext>
            </a:extLst>
          </p:cNvPr>
          <p:cNvSpPr>
            <a:spLocks noChangeShapeType="1"/>
          </p:cNvSpPr>
          <p:nvPr/>
        </p:nvSpPr>
        <p:spPr bwMode="auto">
          <a:xfrm>
            <a:off x="75117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3">
            <a:extLst>
              <a:ext uri="{FF2B5EF4-FFF2-40B4-BE49-F238E27FC236}">
                <a16:creationId xmlns:a16="http://schemas.microsoft.com/office/drawing/2014/main" id="{1287BDEA-A465-4949-AB96-06AEEAD3D6AB}"/>
              </a:ext>
            </a:extLst>
          </p:cNvPr>
          <p:cNvSpPr>
            <a:spLocks noChangeShapeType="1"/>
          </p:cNvSpPr>
          <p:nvPr/>
        </p:nvSpPr>
        <p:spPr bwMode="auto">
          <a:xfrm>
            <a:off x="76641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4">
            <a:extLst>
              <a:ext uri="{FF2B5EF4-FFF2-40B4-BE49-F238E27FC236}">
                <a16:creationId xmlns:a16="http://schemas.microsoft.com/office/drawing/2014/main" id="{D9754CA1-00B8-485F-8223-2E654C90FB08}"/>
              </a:ext>
            </a:extLst>
          </p:cNvPr>
          <p:cNvSpPr>
            <a:spLocks noChangeShapeType="1"/>
          </p:cNvSpPr>
          <p:nvPr/>
        </p:nvSpPr>
        <p:spPr bwMode="auto">
          <a:xfrm>
            <a:off x="78165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5">
            <a:extLst>
              <a:ext uri="{FF2B5EF4-FFF2-40B4-BE49-F238E27FC236}">
                <a16:creationId xmlns:a16="http://schemas.microsoft.com/office/drawing/2014/main" id="{E8A49180-563F-4013-8A31-5DBAFBB2C721}"/>
              </a:ext>
            </a:extLst>
          </p:cNvPr>
          <p:cNvSpPr>
            <a:spLocks noChangeShapeType="1"/>
          </p:cNvSpPr>
          <p:nvPr/>
        </p:nvSpPr>
        <p:spPr bwMode="auto">
          <a:xfrm>
            <a:off x="79689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6">
            <a:extLst>
              <a:ext uri="{FF2B5EF4-FFF2-40B4-BE49-F238E27FC236}">
                <a16:creationId xmlns:a16="http://schemas.microsoft.com/office/drawing/2014/main" id="{7C9E221A-D008-41C4-989A-B3ECCDC5D91A}"/>
              </a:ext>
            </a:extLst>
          </p:cNvPr>
          <p:cNvSpPr>
            <a:spLocks noChangeShapeType="1"/>
          </p:cNvSpPr>
          <p:nvPr/>
        </p:nvSpPr>
        <p:spPr bwMode="auto">
          <a:xfrm>
            <a:off x="81213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7">
            <a:extLst>
              <a:ext uri="{FF2B5EF4-FFF2-40B4-BE49-F238E27FC236}">
                <a16:creationId xmlns:a16="http://schemas.microsoft.com/office/drawing/2014/main" id="{096DAD6E-BD5B-4CA2-B13B-94D5CF42E8E3}"/>
              </a:ext>
            </a:extLst>
          </p:cNvPr>
          <p:cNvSpPr>
            <a:spLocks noChangeShapeType="1"/>
          </p:cNvSpPr>
          <p:nvPr/>
        </p:nvSpPr>
        <p:spPr bwMode="auto">
          <a:xfrm>
            <a:off x="82737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8">
            <a:extLst>
              <a:ext uri="{FF2B5EF4-FFF2-40B4-BE49-F238E27FC236}">
                <a16:creationId xmlns:a16="http://schemas.microsoft.com/office/drawing/2014/main" id="{88C121C0-2051-4ED1-BF8F-DEF57D6C0D87}"/>
              </a:ext>
            </a:extLst>
          </p:cNvPr>
          <p:cNvSpPr>
            <a:spLocks noChangeShapeType="1"/>
          </p:cNvSpPr>
          <p:nvPr/>
        </p:nvSpPr>
        <p:spPr bwMode="auto">
          <a:xfrm>
            <a:off x="84261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29">
            <a:extLst>
              <a:ext uri="{FF2B5EF4-FFF2-40B4-BE49-F238E27FC236}">
                <a16:creationId xmlns:a16="http://schemas.microsoft.com/office/drawing/2014/main" id="{F2E2FB7F-529A-4FCC-A33E-12723C95A96E}"/>
              </a:ext>
            </a:extLst>
          </p:cNvPr>
          <p:cNvSpPr>
            <a:spLocks noChangeShapeType="1"/>
          </p:cNvSpPr>
          <p:nvPr/>
        </p:nvSpPr>
        <p:spPr bwMode="auto">
          <a:xfrm>
            <a:off x="85785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0">
            <a:extLst>
              <a:ext uri="{FF2B5EF4-FFF2-40B4-BE49-F238E27FC236}">
                <a16:creationId xmlns:a16="http://schemas.microsoft.com/office/drawing/2014/main" id="{66784ED2-15C9-4DAD-BEB5-41EB8F324D1B}"/>
              </a:ext>
            </a:extLst>
          </p:cNvPr>
          <p:cNvSpPr>
            <a:spLocks noChangeShapeType="1"/>
          </p:cNvSpPr>
          <p:nvPr/>
        </p:nvSpPr>
        <p:spPr bwMode="auto">
          <a:xfrm>
            <a:off x="87309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1">
            <a:extLst>
              <a:ext uri="{FF2B5EF4-FFF2-40B4-BE49-F238E27FC236}">
                <a16:creationId xmlns:a16="http://schemas.microsoft.com/office/drawing/2014/main" id="{B8A04EBB-B86D-4931-9199-B56BE0ABEF4E}"/>
              </a:ext>
            </a:extLst>
          </p:cNvPr>
          <p:cNvSpPr>
            <a:spLocks noChangeShapeType="1"/>
          </p:cNvSpPr>
          <p:nvPr/>
        </p:nvSpPr>
        <p:spPr bwMode="auto">
          <a:xfrm>
            <a:off x="88833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2">
            <a:extLst>
              <a:ext uri="{FF2B5EF4-FFF2-40B4-BE49-F238E27FC236}">
                <a16:creationId xmlns:a16="http://schemas.microsoft.com/office/drawing/2014/main" id="{09B7D60E-83F4-4A84-95D4-A36C628A4A61}"/>
              </a:ext>
            </a:extLst>
          </p:cNvPr>
          <p:cNvSpPr>
            <a:spLocks noChangeShapeType="1"/>
          </p:cNvSpPr>
          <p:nvPr/>
        </p:nvSpPr>
        <p:spPr bwMode="auto">
          <a:xfrm>
            <a:off x="90357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3">
            <a:extLst>
              <a:ext uri="{FF2B5EF4-FFF2-40B4-BE49-F238E27FC236}">
                <a16:creationId xmlns:a16="http://schemas.microsoft.com/office/drawing/2014/main" id="{BCBFCA64-03AB-4040-AAAF-4AAFFA189ED5}"/>
              </a:ext>
            </a:extLst>
          </p:cNvPr>
          <p:cNvSpPr>
            <a:spLocks noChangeShapeType="1"/>
          </p:cNvSpPr>
          <p:nvPr/>
        </p:nvSpPr>
        <p:spPr bwMode="auto">
          <a:xfrm>
            <a:off x="91881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34">
            <a:extLst>
              <a:ext uri="{FF2B5EF4-FFF2-40B4-BE49-F238E27FC236}">
                <a16:creationId xmlns:a16="http://schemas.microsoft.com/office/drawing/2014/main" id="{C0AD2895-7BF3-431C-8D4C-0E9396BAFD04}"/>
              </a:ext>
            </a:extLst>
          </p:cNvPr>
          <p:cNvSpPr>
            <a:spLocks noChangeShapeType="1"/>
          </p:cNvSpPr>
          <p:nvPr/>
        </p:nvSpPr>
        <p:spPr bwMode="auto">
          <a:xfrm>
            <a:off x="93405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35">
            <a:extLst>
              <a:ext uri="{FF2B5EF4-FFF2-40B4-BE49-F238E27FC236}">
                <a16:creationId xmlns:a16="http://schemas.microsoft.com/office/drawing/2014/main" id="{6BF4E898-83C9-4553-AC67-04C6472FAC75}"/>
              </a:ext>
            </a:extLst>
          </p:cNvPr>
          <p:cNvSpPr>
            <a:spLocks noChangeShapeType="1"/>
          </p:cNvSpPr>
          <p:nvPr/>
        </p:nvSpPr>
        <p:spPr bwMode="auto">
          <a:xfrm>
            <a:off x="94929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6">
            <a:extLst>
              <a:ext uri="{FF2B5EF4-FFF2-40B4-BE49-F238E27FC236}">
                <a16:creationId xmlns:a16="http://schemas.microsoft.com/office/drawing/2014/main" id="{F9A66628-F67C-4B7E-A360-F92C86048BC4}"/>
              </a:ext>
            </a:extLst>
          </p:cNvPr>
          <p:cNvSpPr>
            <a:spLocks noChangeShapeType="1"/>
          </p:cNvSpPr>
          <p:nvPr/>
        </p:nvSpPr>
        <p:spPr bwMode="auto">
          <a:xfrm>
            <a:off x="96453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37">
            <a:extLst>
              <a:ext uri="{FF2B5EF4-FFF2-40B4-BE49-F238E27FC236}">
                <a16:creationId xmlns:a16="http://schemas.microsoft.com/office/drawing/2014/main" id="{3919F39B-6B45-4E97-88BE-F8297CCA406A}"/>
              </a:ext>
            </a:extLst>
          </p:cNvPr>
          <p:cNvSpPr>
            <a:spLocks noChangeShapeType="1"/>
          </p:cNvSpPr>
          <p:nvPr/>
        </p:nvSpPr>
        <p:spPr bwMode="auto">
          <a:xfrm>
            <a:off x="97977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38">
            <a:extLst>
              <a:ext uri="{FF2B5EF4-FFF2-40B4-BE49-F238E27FC236}">
                <a16:creationId xmlns:a16="http://schemas.microsoft.com/office/drawing/2014/main" id="{EF789800-52B9-43BA-9D3A-0CF6F7E5A468}"/>
              </a:ext>
            </a:extLst>
          </p:cNvPr>
          <p:cNvSpPr>
            <a:spLocks noChangeShapeType="1"/>
          </p:cNvSpPr>
          <p:nvPr/>
        </p:nvSpPr>
        <p:spPr bwMode="auto">
          <a:xfrm>
            <a:off x="99501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39">
            <a:extLst>
              <a:ext uri="{FF2B5EF4-FFF2-40B4-BE49-F238E27FC236}">
                <a16:creationId xmlns:a16="http://schemas.microsoft.com/office/drawing/2014/main" id="{6AA5412B-F229-437C-BE1D-F4D8B8AF1C95}"/>
              </a:ext>
            </a:extLst>
          </p:cNvPr>
          <p:cNvSpPr>
            <a:spLocks noChangeShapeType="1"/>
          </p:cNvSpPr>
          <p:nvPr/>
        </p:nvSpPr>
        <p:spPr bwMode="auto">
          <a:xfrm>
            <a:off x="10102543" y="133032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40">
            <a:extLst>
              <a:ext uri="{FF2B5EF4-FFF2-40B4-BE49-F238E27FC236}">
                <a16:creationId xmlns:a16="http://schemas.microsoft.com/office/drawing/2014/main" id="{48468E3D-72C0-4BC7-9569-5BAEAA49EE11}"/>
              </a:ext>
            </a:extLst>
          </p:cNvPr>
          <p:cNvSpPr>
            <a:spLocks noChangeShapeType="1"/>
          </p:cNvSpPr>
          <p:nvPr/>
        </p:nvSpPr>
        <p:spPr bwMode="auto">
          <a:xfrm>
            <a:off x="10254943" y="1330326"/>
            <a:ext cx="0" cy="6096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41">
            <a:extLst>
              <a:ext uri="{FF2B5EF4-FFF2-40B4-BE49-F238E27FC236}">
                <a16:creationId xmlns:a16="http://schemas.microsoft.com/office/drawing/2014/main" id="{34A0E192-C3DE-4003-AAA5-0A45A3703A3E}"/>
              </a:ext>
            </a:extLst>
          </p:cNvPr>
          <p:cNvSpPr>
            <a:spLocks noChangeShapeType="1"/>
          </p:cNvSpPr>
          <p:nvPr/>
        </p:nvSpPr>
        <p:spPr bwMode="auto">
          <a:xfrm>
            <a:off x="10407343" y="1330326"/>
            <a:ext cx="0" cy="6096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4" name="Group 42">
            <a:extLst>
              <a:ext uri="{FF2B5EF4-FFF2-40B4-BE49-F238E27FC236}">
                <a16:creationId xmlns:a16="http://schemas.microsoft.com/office/drawing/2014/main" id="{E9AF9301-8F97-4001-B452-76B82F39907B}"/>
              </a:ext>
            </a:extLst>
          </p:cNvPr>
          <p:cNvGrpSpPr>
            <a:grpSpLocks/>
          </p:cNvGrpSpPr>
          <p:nvPr/>
        </p:nvGrpSpPr>
        <p:grpSpPr bwMode="auto">
          <a:xfrm>
            <a:off x="6825943" y="4535488"/>
            <a:ext cx="5029200" cy="609600"/>
            <a:chOff x="912" y="1104"/>
            <a:chExt cx="3648" cy="384"/>
          </a:xfrm>
        </p:grpSpPr>
        <p:sp>
          <p:nvSpPr>
            <p:cNvPr id="45" name="Line 43">
              <a:extLst>
                <a:ext uri="{FF2B5EF4-FFF2-40B4-BE49-F238E27FC236}">
                  <a16:creationId xmlns:a16="http://schemas.microsoft.com/office/drawing/2014/main" id="{7BF034AA-4F2A-458A-B49A-36355D18C14F}"/>
                </a:ext>
              </a:extLst>
            </p:cNvPr>
            <p:cNvSpPr>
              <a:spLocks noChangeShapeType="1"/>
            </p:cNvSpPr>
            <p:nvPr/>
          </p:nvSpPr>
          <p:spPr bwMode="auto">
            <a:xfrm>
              <a:off x="912" y="1104"/>
              <a:ext cx="3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44">
              <a:extLst>
                <a:ext uri="{FF2B5EF4-FFF2-40B4-BE49-F238E27FC236}">
                  <a16:creationId xmlns:a16="http://schemas.microsoft.com/office/drawing/2014/main" id="{59DFF71E-C83C-4359-A446-93142046C79B}"/>
                </a:ext>
              </a:extLst>
            </p:cNvPr>
            <p:cNvSpPr>
              <a:spLocks noChangeShapeType="1"/>
            </p:cNvSpPr>
            <p:nvPr/>
          </p:nvSpPr>
          <p:spPr bwMode="auto">
            <a:xfrm>
              <a:off x="912" y="1488"/>
              <a:ext cx="33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45">
              <a:extLst>
                <a:ext uri="{FF2B5EF4-FFF2-40B4-BE49-F238E27FC236}">
                  <a16:creationId xmlns:a16="http://schemas.microsoft.com/office/drawing/2014/main" id="{D15848EC-D9C3-4850-9B0B-5108A682950D}"/>
                </a:ext>
              </a:extLst>
            </p:cNvPr>
            <p:cNvSpPr>
              <a:spLocks noChangeShapeType="1"/>
            </p:cNvSpPr>
            <p:nvPr/>
          </p:nvSpPr>
          <p:spPr bwMode="auto">
            <a:xfrm flipH="1">
              <a:off x="4224" y="1104"/>
              <a:ext cx="33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46">
              <a:extLst>
                <a:ext uri="{FF2B5EF4-FFF2-40B4-BE49-F238E27FC236}">
                  <a16:creationId xmlns:a16="http://schemas.microsoft.com/office/drawing/2014/main" id="{6A2CEA9E-F97B-4432-92F1-B17505103B63}"/>
                </a:ext>
              </a:extLst>
            </p:cNvPr>
            <p:cNvSpPr>
              <a:spLocks noChangeShapeType="1"/>
            </p:cNvSpPr>
            <p:nvPr/>
          </p:nvSpPr>
          <p:spPr bwMode="auto">
            <a:xfrm flipH="1">
              <a:off x="4224" y="1488"/>
              <a:ext cx="33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9" name="Line 47">
            <a:extLst>
              <a:ext uri="{FF2B5EF4-FFF2-40B4-BE49-F238E27FC236}">
                <a16:creationId xmlns:a16="http://schemas.microsoft.com/office/drawing/2014/main" id="{CDB37E58-DC06-4689-8F6D-D0E3D6BECC25}"/>
              </a:ext>
            </a:extLst>
          </p:cNvPr>
          <p:cNvSpPr>
            <a:spLocks noChangeShapeType="1"/>
          </p:cNvSpPr>
          <p:nvPr/>
        </p:nvSpPr>
        <p:spPr bwMode="auto">
          <a:xfrm>
            <a:off x="68259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48">
            <a:extLst>
              <a:ext uri="{FF2B5EF4-FFF2-40B4-BE49-F238E27FC236}">
                <a16:creationId xmlns:a16="http://schemas.microsoft.com/office/drawing/2014/main" id="{E4A43A7A-20A5-4D2E-BEE2-12A16FD5138F}"/>
              </a:ext>
            </a:extLst>
          </p:cNvPr>
          <p:cNvSpPr>
            <a:spLocks noChangeShapeType="1"/>
          </p:cNvSpPr>
          <p:nvPr/>
        </p:nvSpPr>
        <p:spPr bwMode="auto">
          <a:xfrm>
            <a:off x="69783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49">
            <a:extLst>
              <a:ext uri="{FF2B5EF4-FFF2-40B4-BE49-F238E27FC236}">
                <a16:creationId xmlns:a16="http://schemas.microsoft.com/office/drawing/2014/main" id="{87A1C593-D7E5-4843-82D7-2E42925EC433}"/>
              </a:ext>
            </a:extLst>
          </p:cNvPr>
          <p:cNvSpPr>
            <a:spLocks noChangeShapeType="1"/>
          </p:cNvSpPr>
          <p:nvPr/>
        </p:nvSpPr>
        <p:spPr bwMode="auto">
          <a:xfrm>
            <a:off x="71307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50">
            <a:extLst>
              <a:ext uri="{FF2B5EF4-FFF2-40B4-BE49-F238E27FC236}">
                <a16:creationId xmlns:a16="http://schemas.microsoft.com/office/drawing/2014/main" id="{37B63BEF-9079-49DD-91FE-7B1AB79C361C}"/>
              </a:ext>
            </a:extLst>
          </p:cNvPr>
          <p:cNvSpPr>
            <a:spLocks noChangeShapeType="1"/>
          </p:cNvSpPr>
          <p:nvPr/>
        </p:nvSpPr>
        <p:spPr bwMode="auto">
          <a:xfrm>
            <a:off x="72831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51">
            <a:extLst>
              <a:ext uri="{FF2B5EF4-FFF2-40B4-BE49-F238E27FC236}">
                <a16:creationId xmlns:a16="http://schemas.microsoft.com/office/drawing/2014/main" id="{7E79BFA9-DACC-4F42-B357-0B0F74C5EE9D}"/>
              </a:ext>
            </a:extLst>
          </p:cNvPr>
          <p:cNvSpPr>
            <a:spLocks noChangeShapeType="1"/>
          </p:cNvSpPr>
          <p:nvPr/>
        </p:nvSpPr>
        <p:spPr bwMode="auto">
          <a:xfrm>
            <a:off x="74355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52">
            <a:extLst>
              <a:ext uri="{FF2B5EF4-FFF2-40B4-BE49-F238E27FC236}">
                <a16:creationId xmlns:a16="http://schemas.microsoft.com/office/drawing/2014/main" id="{FAA8E4D2-67C7-4930-AA99-5DCA7478B0B1}"/>
              </a:ext>
            </a:extLst>
          </p:cNvPr>
          <p:cNvSpPr>
            <a:spLocks noChangeShapeType="1"/>
          </p:cNvSpPr>
          <p:nvPr/>
        </p:nvSpPr>
        <p:spPr bwMode="auto">
          <a:xfrm>
            <a:off x="75879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53">
            <a:extLst>
              <a:ext uri="{FF2B5EF4-FFF2-40B4-BE49-F238E27FC236}">
                <a16:creationId xmlns:a16="http://schemas.microsoft.com/office/drawing/2014/main" id="{ADD375EE-92F5-4B10-A4DC-1EAD1621E20D}"/>
              </a:ext>
            </a:extLst>
          </p:cNvPr>
          <p:cNvSpPr>
            <a:spLocks noChangeShapeType="1"/>
          </p:cNvSpPr>
          <p:nvPr/>
        </p:nvSpPr>
        <p:spPr bwMode="auto">
          <a:xfrm>
            <a:off x="77403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Line 54">
            <a:extLst>
              <a:ext uri="{FF2B5EF4-FFF2-40B4-BE49-F238E27FC236}">
                <a16:creationId xmlns:a16="http://schemas.microsoft.com/office/drawing/2014/main" id="{D581A2EA-2BC1-430A-8CE3-98EEA0C785AC}"/>
              </a:ext>
            </a:extLst>
          </p:cNvPr>
          <p:cNvSpPr>
            <a:spLocks noChangeShapeType="1"/>
          </p:cNvSpPr>
          <p:nvPr/>
        </p:nvSpPr>
        <p:spPr bwMode="auto">
          <a:xfrm>
            <a:off x="78927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55">
            <a:extLst>
              <a:ext uri="{FF2B5EF4-FFF2-40B4-BE49-F238E27FC236}">
                <a16:creationId xmlns:a16="http://schemas.microsoft.com/office/drawing/2014/main" id="{6C4369EC-920B-4D60-BEF4-CBEF538AFEA2}"/>
              </a:ext>
            </a:extLst>
          </p:cNvPr>
          <p:cNvSpPr>
            <a:spLocks noChangeShapeType="1"/>
          </p:cNvSpPr>
          <p:nvPr/>
        </p:nvSpPr>
        <p:spPr bwMode="auto">
          <a:xfrm>
            <a:off x="80451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56">
            <a:extLst>
              <a:ext uri="{FF2B5EF4-FFF2-40B4-BE49-F238E27FC236}">
                <a16:creationId xmlns:a16="http://schemas.microsoft.com/office/drawing/2014/main" id="{AA6A4A5A-5AFF-4F4B-9F33-9D8904D24FB7}"/>
              </a:ext>
            </a:extLst>
          </p:cNvPr>
          <p:cNvSpPr>
            <a:spLocks noChangeShapeType="1"/>
          </p:cNvSpPr>
          <p:nvPr/>
        </p:nvSpPr>
        <p:spPr bwMode="auto">
          <a:xfrm>
            <a:off x="81975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57">
            <a:extLst>
              <a:ext uri="{FF2B5EF4-FFF2-40B4-BE49-F238E27FC236}">
                <a16:creationId xmlns:a16="http://schemas.microsoft.com/office/drawing/2014/main" id="{D1497EA5-8849-4696-BFD9-4AB06FCA2444}"/>
              </a:ext>
            </a:extLst>
          </p:cNvPr>
          <p:cNvSpPr>
            <a:spLocks noChangeShapeType="1"/>
          </p:cNvSpPr>
          <p:nvPr/>
        </p:nvSpPr>
        <p:spPr bwMode="auto">
          <a:xfrm>
            <a:off x="83499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58">
            <a:extLst>
              <a:ext uri="{FF2B5EF4-FFF2-40B4-BE49-F238E27FC236}">
                <a16:creationId xmlns:a16="http://schemas.microsoft.com/office/drawing/2014/main" id="{60491349-EB76-44BC-8426-4FF465701E39}"/>
              </a:ext>
            </a:extLst>
          </p:cNvPr>
          <p:cNvSpPr>
            <a:spLocks noChangeShapeType="1"/>
          </p:cNvSpPr>
          <p:nvPr/>
        </p:nvSpPr>
        <p:spPr bwMode="auto">
          <a:xfrm>
            <a:off x="85023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59">
            <a:extLst>
              <a:ext uri="{FF2B5EF4-FFF2-40B4-BE49-F238E27FC236}">
                <a16:creationId xmlns:a16="http://schemas.microsoft.com/office/drawing/2014/main" id="{28A98DA3-CE6B-4F39-96BC-F4F43827D863}"/>
              </a:ext>
            </a:extLst>
          </p:cNvPr>
          <p:cNvSpPr>
            <a:spLocks noChangeShapeType="1"/>
          </p:cNvSpPr>
          <p:nvPr/>
        </p:nvSpPr>
        <p:spPr bwMode="auto">
          <a:xfrm>
            <a:off x="86547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 name="Line 60">
            <a:extLst>
              <a:ext uri="{FF2B5EF4-FFF2-40B4-BE49-F238E27FC236}">
                <a16:creationId xmlns:a16="http://schemas.microsoft.com/office/drawing/2014/main" id="{6A5AB8A5-137C-42F1-B196-1F0DA4446C49}"/>
              </a:ext>
            </a:extLst>
          </p:cNvPr>
          <p:cNvSpPr>
            <a:spLocks noChangeShapeType="1"/>
          </p:cNvSpPr>
          <p:nvPr/>
        </p:nvSpPr>
        <p:spPr bwMode="auto">
          <a:xfrm>
            <a:off x="88071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3" name="Line 61">
            <a:extLst>
              <a:ext uri="{FF2B5EF4-FFF2-40B4-BE49-F238E27FC236}">
                <a16:creationId xmlns:a16="http://schemas.microsoft.com/office/drawing/2014/main" id="{B8283276-755A-4F97-8D37-4F11EF6BA851}"/>
              </a:ext>
            </a:extLst>
          </p:cNvPr>
          <p:cNvSpPr>
            <a:spLocks noChangeShapeType="1"/>
          </p:cNvSpPr>
          <p:nvPr/>
        </p:nvSpPr>
        <p:spPr bwMode="auto">
          <a:xfrm>
            <a:off x="89595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Line 62">
            <a:extLst>
              <a:ext uri="{FF2B5EF4-FFF2-40B4-BE49-F238E27FC236}">
                <a16:creationId xmlns:a16="http://schemas.microsoft.com/office/drawing/2014/main" id="{E1FCEEDD-B92E-4EC8-AF67-66E56D8EA5D8}"/>
              </a:ext>
            </a:extLst>
          </p:cNvPr>
          <p:cNvSpPr>
            <a:spLocks noChangeShapeType="1"/>
          </p:cNvSpPr>
          <p:nvPr/>
        </p:nvSpPr>
        <p:spPr bwMode="auto">
          <a:xfrm>
            <a:off x="91119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Line 63">
            <a:extLst>
              <a:ext uri="{FF2B5EF4-FFF2-40B4-BE49-F238E27FC236}">
                <a16:creationId xmlns:a16="http://schemas.microsoft.com/office/drawing/2014/main" id="{DEB65F70-C3AF-48D7-B5C7-D56C1FD6E989}"/>
              </a:ext>
            </a:extLst>
          </p:cNvPr>
          <p:cNvSpPr>
            <a:spLocks noChangeShapeType="1"/>
          </p:cNvSpPr>
          <p:nvPr/>
        </p:nvSpPr>
        <p:spPr bwMode="auto">
          <a:xfrm>
            <a:off x="92643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Line 64">
            <a:extLst>
              <a:ext uri="{FF2B5EF4-FFF2-40B4-BE49-F238E27FC236}">
                <a16:creationId xmlns:a16="http://schemas.microsoft.com/office/drawing/2014/main" id="{6313D328-D10E-4E7F-812C-5712E2912DC2}"/>
              </a:ext>
            </a:extLst>
          </p:cNvPr>
          <p:cNvSpPr>
            <a:spLocks noChangeShapeType="1"/>
          </p:cNvSpPr>
          <p:nvPr/>
        </p:nvSpPr>
        <p:spPr bwMode="auto">
          <a:xfrm>
            <a:off x="94167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65">
            <a:extLst>
              <a:ext uri="{FF2B5EF4-FFF2-40B4-BE49-F238E27FC236}">
                <a16:creationId xmlns:a16="http://schemas.microsoft.com/office/drawing/2014/main" id="{B08FFDF0-7EC1-465C-8812-A9553AF41DC4}"/>
              </a:ext>
            </a:extLst>
          </p:cNvPr>
          <p:cNvSpPr>
            <a:spLocks noChangeShapeType="1"/>
          </p:cNvSpPr>
          <p:nvPr/>
        </p:nvSpPr>
        <p:spPr bwMode="auto">
          <a:xfrm>
            <a:off x="95691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66">
            <a:extLst>
              <a:ext uri="{FF2B5EF4-FFF2-40B4-BE49-F238E27FC236}">
                <a16:creationId xmlns:a16="http://schemas.microsoft.com/office/drawing/2014/main" id="{D234C5E2-8681-46EC-AC5A-A4CFD19DCC07}"/>
              </a:ext>
            </a:extLst>
          </p:cNvPr>
          <p:cNvSpPr>
            <a:spLocks noChangeShapeType="1"/>
          </p:cNvSpPr>
          <p:nvPr/>
        </p:nvSpPr>
        <p:spPr bwMode="auto">
          <a:xfrm>
            <a:off x="97215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67">
            <a:extLst>
              <a:ext uri="{FF2B5EF4-FFF2-40B4-BE49-F238E27FC236}">
                <a16:creationId xmlns:a16="http://schemas.microsoft.com/office/drawing/2014/main" id="{15872ECB-856C-484E-A826-26E0D509D14F}"/>
              </a:ext>
            </a:extLst>
          </p:cNvPr>
          <p:cNvSpPr>
            <a:spLocks noChangeShapeType="1"/>
          </p:cNvSpPr>
          <p:nvPr/>
        </p:nvSpPr>
        <p:spPr bwMode="auto">
          <a:xfrm>
            <a:off x="98739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68">
            <a:extLst>
              <a:ext uri="{FF2B5EF4-FFF2-40B4-BE49-F238E27FC236}">
                <a16:creationId xmlns:a16="http://schemas.microsoft.com/office/drawing/2014/main" id="{1501EB02-6CF3-416B-9285-9802D82EE977}"/>
              </a:ext>
            </a:extLst>
          </p:cNvPr>
          <p:cNvSpPr>
            <a:spLocks noChangeShapeType="1"/>
          </p:cNvSpPr>
          <p:nvPr/>
        </p:nvSpPr>
        <p:spPr bwMode="auto">
          <a:xfrm>
            <a:off x="100263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Line 69">
            <a:extLst>
              <a:ext uri="{FF2B5EF4-FFF2-40B4-BE49-F238E27FC236}">
                <a16:creationId xmlns:a16="http://schemas.microsoft.com/office/drawing/2014/main" id="{DD912FBA-C65A-48D5-A172-A2E39C78AD80}"/>
              </a:ext>
            </a:extLst>
          </p:cNvPr>
          <p:cNvSpPr>
            <a:spLocks noChangeShapeType="1"/>
          </p:cNvSpPr>
          <p:nvPr/>
        </p:nvSpPr>
        <p:spPr bwMode="auto">
          <a:xfrm>
            <a:off x="101787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70">
            <a:extLst>
              <a:ext uri="{FF2B5EF4-FFF2-40B4-BE49-F238E27FC236}">
                <a16:creationId xmlns:a16="http://schemas.microsoft.com/office/drawing/2014/main" id="{41923575-7ECE-4B89-9E2D-1B6CBBBACE68}"/>
              </a:ext>
            </a:extLst>
          </p:cNvPr>
          <p:cNvSpPr>
            <a:spLocks noChangeShapeType="1"/>
          </p:cNvSpPr>
          <p:nvPr/>
        </p:nvSpPr>
        <p:spPr bwMode="auto">
          <a:xfrm>
            <a:off x="103311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71">
            <a:extLst>
              <a:ext uri="{FF2B5EF4-FFF2-40B4-BE49-F238E27FC236}">
                <a16:creationId xmlns:a16="http://schemas.microsoft.com/office/drawing/2014/main" id="{00EA9D34-0C56-48E0-A701-1CB0F97CCCDC}"/>
              </a:ext>
            </a:extLst>
          </p:cNvPr>
          <p:cNvSpPr>
            <a:spLocks noChangeShapeType="1"/>
          </p:cNvSpPr>
          <p:nvPr/>
        </p:nvSpPr>
        <p:spPr bwMode="auto">
          <a:xfrm>
            <a:off x="104835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72">
            <a:extLst>
              <a:ext uri="{FF2B5EF4-FFF2-40B4-BE49-F238E27FC236}">
                <a16:creationId xmlns:a16="http://schemas.microsoft.com/office/drawing/2014/main" id="{6BE09016-C3DF-4DA8-8EB8-BE87F83A4805}"/>
              </a:ext>
            </a:extLst>
          </p:cNvPr>
          <p:cNvSpPr>
            <a:spLocks noChangeShapeType="1"/>
          </p:cNvSpPr>
          <p:nvPr/>
        </p:nvSpPr>
        <p:spPr bwMode="auto">
          <a:xfrm>
            <a:off x="106359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73">
            <a:extLst>
              <a:ext uri="{FF2B5EF4-FFF2-40B4-BE49-F238E27FC236}">
                <a16:creationId xmlns:a16="http://schemas.microsoft.com/office/drawing/2014/main" id="{37BFA2A2-2EED-434A-B31A-ECADE0DCBC82}"/>
              </a:ext>
            </a:extLst>
          </p:cNvPr>
          <p:cNvSpPr>
            <a:spLocks noChangeShapeType="1"/>
          </p:cNvSpPr>
          <p:nvPr/>
        </p:nvSpPr>
        <p:spPr bwMode="auto">
          <a:xfrm>
            <a:off x="107883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 name="Line 74">
            <a:extLst>
              <a:ext uri="{FF2B5EF4-FFF2-40B4-BE49-F238E27FC236}">
                <a16:creationId xmlns:a16="http://schemas.microsoft.com/office/drawing/2014/main" id="{4E7BC5AE-ADD1-4CA5-929C-54B7B963EFF1}"/>
              </a:ext>
            </a:extLst>
          </p:cNvPr>
          <p:cNvSpPr>
            <a:spLocks noChangeShapeType="1"/>
          </p:cNvSpPr>
          <p:nvPr/>
        </p:nvSpPr>
        <p:spPr bwMode="auto">
          <a:xfrm>
            <a:off x="109407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Line 75">
            <a:extLst>
              <a:ext uri="{FF2B5EF4-FFF2-40B4-BE49-F238E27FC236}">
                <a16:creationId xmlns:a16="http://schemas.microsoft.com/office/drawing/2014/main" id="{739625AE-74F2-491F-880E-40A3D2C0B87E}"/>
              </a:ext>
            </a:extLst>
          </p:cNvPr>
          <p:cNvSpPr>
            <a:spLocks noChangeShapeType="1"/>
          </p:cNvSpPr>
          <p:nvPr/>
        </p:nvSpPr>
        <p:spPr bwMode="auto">
          <a:xfrm>
            <a:off x="110931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76">
            <a:extLst>
              <a:ext uri="{FF2B5EF4-FFF2-40B4-BE49-F238E27FC236}">
                <a16:creationId xmlns:a16="http://schemas.microsoft.com/office/drawing/2014/main" id="{3FF74CEB-B04C-4221-909F-012FE5B18AED}"/>
              </a:ext>
            </a:extLst>
          </p:cNvPr>
          <p:cNvSpPr>
            <a:spLocks noChangeShapeType="1"/>
          </p:cNvSpPr>
          <p:nvPr/>
        </p:nvSpPr>
        <p:spPr bwMode="auto">
          <a:xfrm>
            <a:off x="112455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77">
            <a:extLst>
              <a:ext uri="{FF2B5EF4-FFF2-40B4-BE49-F238E27FC236}">
                <a16:creationId xmlns:a16="http://schemas.microsoft.com/office/drawing/2014/main" id="{019C8E67-B787-4DA0-90FE-EE52C35B437A}"/>
              </a:ext>
            </a:extLst>
          </p:cNvPr>
          <p:cNvSpPr>
            <a:spLocks noChangeShapeType="1"/>
          </p:cNvSpPr>
          <p:nvPr/>
        </p:nvSpPr>
        <p:spPr bwMode="auto">
          <a:xfrm>
            <a:off x="11397943" y="4535488"/>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78">
            <a:extLst>
              <a:ext uri="{FF2B5EF4-FFF2-40B4-BE49-F238E27FC236}">
                <a16:creationId xmlns:a16="http://schemas.microsoft.com/office/drawing/2014/main" id="{49664778-1907-4B13-8484-062AB4F0BDF7}"/>
              </a:ext>
            </a:extLst>
          </p:cNvPr>
          <p:cNvSpPr>
            <a:spLocks noChangeShapeType="1"/>
          </p:cNvSpPr>
          <p:nvPr/>
        </p:nvSpPr>
        <p:spPr bwMode="auto">
          <a:xfrm>
            <a:off x="11550343" y="4535488"/>
            <a:ext cx="0" cy="6096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79">
            <a:extLst>
              <a:ext uri="{FF2B5EF4-FFF2-40B4-BE49-F238E27FC236}">
                <a16:creationId xmlns:a16="http://schemas.microsoft.com/office/drawing/2014/main" id="{1091578C-645C-4CEC-84DA-C5D56E144DC6}"/>
              </a:ext>
            </a:extLst>
          </p:cNvPr>
          <p:cNvSpPr>
            <a:spLocks noChangeShapeType="1"/>
          </p:cNvSpPr>
          <p:nvPr/>
        </p:nvSpPr>
        <p:spPr bwMode="auto">
          <a:xfrm>
            <a:off x="11702743" y="4535488"/>
            <a:ext cx="0" cy="6096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Text Box 80">
            <a:extLst>
              <a:ext uri="{FF2B5EF4-FFF2-40B4-BE49-F238E27FC236}">
                <a16:creationId xmlns:a16="http://schemas.microsoft.com/office/drawing/2014/main" id="{0E453463-A1E5-429E-9CBC-D860ADC55484}"/>
              </a:ext>
            </a:extLst>
          </p:cNvPr>
          <p:cNvSpPr txBox="1">
            <a:spLocks noChangeArrowheads="1"/>
          </p:cNvSpPr>
          <p:nvPr/>
        </p:nvSpPr>
        <p:spPr bwMode="auto">
          <a:xfrm>
            <a:off x="4387543" y="246063"/>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400" b="0">
                <a:latin typeface="Comic Sans MS" panose="030F0702030302020204" pitchFamily="66" charset="0"/>
              </a:rPr>
              <a:t>Host A</a:t>
            </a:r>
          </a:p>
        </p:txBody>
      </p:sp>
      <p:sp>
        <p:nvSpPr>
          <p:cNvPr id="83" name="Text Box 81">
            <a:extLst>
              <a:ext uri="{FF2B5EF4-FFF2-40B4-BE49-F238E27FC236}">
                <a16:creationId xmlns:a16="http://schemas.microsoft.com/office/drawing/2014/main" id="{CAA7FBFA-D75C-497F-9269-A01D66AC26BF}"/>
              </a:ext>
            </a:extLst>
          </p:cNvPr>
          <p:cNvSpPr txBox="1">
            <a:spLocks noChangeArrowheads="1"/>
          </p:cNvSpPr>
          <p:nvPr/>
        </p:nvSpPr>
        <p:spPr bwMode="auto">
          <a:xfrm>
            <a:off x="4387543" y="4006851"/>
            <a:ext cx="1150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400" b="0">
                <a:latin typeface="Comic Sans MS" panose="030F0702030302020204" pitchFamily="66" charset="0"/>
              </a:rPr>
              <a:t>Host B</a:t>
            </a:r>
          </a:p>
        </p:txBody>
      </p:sp>
      <p:sp>
        <p:nvSpPr>
          <p:cNvPr id="84" name="Rectangle 82">
            <a:extLst>
              <a:ext uri="{FF2B5EF4-FFF2-40B4-BE49-F238E27FC236}">
                <a16:creationId xmlns:a16="http://schemas.microsoft.com/office/drawing/2014/main" id="{417E9DCE-EEEC-4B11-B66C-56A2C8C60DB1}"/>
              </a:ext>
            </a:extLst>
          </p:cNvPr>
          <p:cNvSpPr>
            <a:spLocks noChangeArrowheads="1"/>
          </p:cNvSpPr>
          <p:nvPr/>
        </p:nvSpPr>
        <p:spPr bwMode="auto">
          <a:xfrm>
            <a:off x="6440180" y="2401888"/>
            <a:ext cx="12192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Rectangle 83">
            <a:extLst>
              <a:ext uri="{FF2B5EF4-FFF2-40B4-BE49-F238E27FC236}">
                <a16:creationId xmlns:a16="http://schemas.microsoft.com/office/drawing/2014/main" id="{189E35A4-D10E-436A-A8CC-A0D22B030DF1}"/>
              </a:ext>
            </a:extLst>
          </p:cNvPr>
          <p:cNvSpPr>
            <a:spLocks noChangeArrowheads="1"/>
          </p:cNvSpPr>
          <p:nvPr/>
        </p:nvSpPr>
        <p:spPr bwMode="auto">
          <a:xfrm>
            <a:off x="7740343" y="3697288"/>
            <a:ext cx="12192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Line 84">
            <a:extLst>
              <a:ext uri="{FF2B5EF4-FFF2-40B4-BE49-F238E27FC236}">
                <a16:creationId xmlns:a16="http://schemas.microsoft.com/office/drawing/2014/main" id="{E9FD59DE-4700-4927-98C0-E9748EE417AF}"/>
              </a:ext>
            </a:extLst>
          </p:cNvPr>
          <p:cNvSpPr>
            <a:spLocks noChangeShapeType="1"/>
          </p:cNvSpPr>
          <p:nvPr/>
        </p:nvSpPr>
        <p:spPr bwMode="auto">
          <a:xfrm>
            <a:off x="6444943" y="2782888"/>
            <a:ext cx="12954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85">
            <a:extLst>
              <a:ext uri="{FF2B5EF4-FFF2-40B4-BE49-F238E27FC236}">
                <a16:creationId xmlns:a16="http://schemas.microsoft.com/office/drawing/2014/main" id="{3226EA6B-FDDA-4504-9FE6-E7FFD617063F}"/>
              </a:ext>
            </a:extLst>
          </p:cNvPr>
          <p:cNvSpPr>
            <a:spLocks noChangeShapeType="1"/>
          </p:cNvSpPr>
          <p:nvPr/>
        </p:nvSpPr>
        <p:spPr bwMode="auto">
          <a:xfrm>
            <a:off x="7664143" y="2782888"/>
            <a:ext cx="12954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86">
            <a:extLst>
              <a:ext uri="{FF2B5EF4-FFF2-40B4-BE49-F238E27FC236}">
                <a16:creationId xmlns:a16="http://schemas.microsoft.com/office/drawing/2014/main" id="{FC6F8928-1749-4BCA-96A5-D1401C070D74}"/>
              </a:ext>
            </a:extLst>
          </p:cNvPr>
          <p:cNvSpPr>
            <a:spLocks noChangeShapeType="1"/>
          </p:cNvSpPr>
          <p:nvPr/>
        </p:nvSpPr>
        <p:spPr bwMode="auto">
          <a:xfrm>
            <a:off x="6516380" y="1944688"/>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87">
            <a:extLst>
              <a:ext uri="{FF2B5EF4-FFF2-40B4-BE49-F238E27FC236}">
                <a16:creationId xmlns:a16="http://schemas.microsoft.com/office/drawing/2014/main" id="{946EE5AC-5C33-45DC-9372-1035C9223004}"/>
              </a:ext>
            </a:extLst>
          </p:cNvPr>
          <p:cNvSpPr>
            <a:spLocks noChangeShapeType="1"/>
          </p:cNvSpPr>
          <p:nvPr/>
        </p:nvSpPr>
        <p:spPr bwMode="auto">
          <a:xfrm>
            <a:off x="6668780" y="1944688"/>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88">
            <a:extLst>
              <a:ext uri="{FF2B5EF4-FFF2-40B4-BE49-F238E27FC236}">
                <a16:creationId xmlns:a16="http://schemas.microsoft.com/office/drawing/2014/main" id="{41C60B85-CF89-46A2-A9E4-A4D9CE72177D}"/>
              </a:ext>
            </a:extLst>
          </p:cNvPr>
          <p:cNvSpPr>
            <a:spLocks noChangeShapeType="1"/>
          </p:cNvSpPr>
          <p:nvPr/>
        </p:nvSpPr>
        <p:spPr bwMode="auto">
          <a:xfrm>
            <a:off x="6821180" y="1944688"/>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Line 89">
            <a:extLst>
              <a:ext uri="{FF2B5EF4-FFF2-40B4-BE49-F238E27FC236}">
                <a16:creationId xmlns:a16="http://schemas.microsoft.com/office/drawing/2014/main" id="{4FE83A3B-93F6-43F5-9732-ECDE5007EB86}"/>
              </a:ext>
            </a:extLst>
          </p:cNvPr>
          <p:cNvSpPr>
            <a:spLocks noChangeShapeType="1"/>
          </p:cNvSpPr>
          <p:nvPr/>
        </p:nvSpPr>
        <p:spPr bwMode="auto">
          <a:xfrm>
            <a:off x="6973580" y="1944688"/>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90">
            <a:extLst>
              <a:ext uri="{FF2B5EF4-FFF2-40B4-BE49-F238E27FC236}">
                <a16:creationId xmlns:a16="http://schemas.microsoft.com/office/drawing/2014/main" id="{E543A714-5282-4B9C-81FD-0B1A29F47EBE}"/>
              </a:ext>
            </a:extLst>
          </p:cNvPr>
          <p:cNvSpPr>
            <a:spLocks noChangeShapeType="1"/>
          </p:cNvSpPr>
          <p:nvPr/>
        </p:nvSpPr>
        <p:spPr bwMode="auto">
          <a:xfrm>
            <a:off x="7583180" y="1944688"/>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91">
            <a:extLst>
              <a:ext uri="{FF2B5EF4-FFF2-40B4-BE49-F238E27FC236}">
                <a16:creationId xmlns:a16="http://schemas.microsoft.com/office/drawing/2014/main" id="{E31D669C-9B70-47CD-B653-09A3E3E951AE}"/>
              </a:ext>
            </a:extLst>
          </p:cNvPr>
          <p:cNvSpPr>
            <a:spLocks noChangeShapeType="1"/>
          </p:cNvSpPr>
          <p:nvPr/>
        </p:nvSpPr>
        <p:spPr bwMode="auto">
          <a:xfrm>
            <a:off x="7125980" y="2168526"/>
            <a:ext cx="304800" cy="476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92">
            <a:extLst>
              <a:ext uri="{FF2B5EF4-FFF2-40B4-BE49-F238E27FC236}">
                <a16:creationId xmlns:a16="http://schemas.microsoft.com/office/drawing/2014/main" id="{536B2A7D-7C70-48D0-BBD0-2317E88DF282}"/>
              </a:ext>
            </a:extLst>
          </p:cNvPr>
          <p:cNvSpPr>
            <a:spLocks noChangeShapeType="1"/>
          </p:cNvSpPr>
          <p:nvPr/>
        </p:nvSpPr>
        <p:spPr bwMode="auto">
          <a:xfrm>
            <a:off x="7816543" y="4078288"/>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93">
            <a:extLst>
              <a:ext uri="{FF2B5EF4-FFF2-40B4-BE49-F238E27FC236}">
                <a16:creationId xmlns:a16="http://schemas.microsoft.com/office/drawing/2014/main" id="{DD1DE815-92A8-403A-99AC-41E8E09148FF}"/>
              </a:ext>
            </a:extLst>
          </p:cNvPr>
          <p:cNvSpPr>
            <a:spLocks noChangeShapeType="1"/>
          </p:cNvSpPr>
          <p:nvPr/>
        </p:nvSpPr>
        <p:spPr bwMode="auto">
          <a:xfrm>
            <a:off x="7968943" y="4078288"/>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94">
            <a:extLst>
              <a:ext uri="{FF2B5EF4-FFF2-40B4-BE49-F238E27FC236}">
                <a16:creationId xmlns:a16="http://schemas.microsoft.com/office/drawing/2014/main" id="{C2009DEF-5D82-4696-A26F-88B17C29FB0F}"/>
              </a:ext>
            </a:extLst>
          </p:cNvPr>
          <p:cNvSpPr>
            <a:spLocks noChangeShapeType="1"/>
          </p:cNvSpPr>
          <p:nvPr/>
        </p:nvSpPr>
        <p:spPr bwMode="auto">
          <a:xfrm>
            <a:off x="8121343" y="4078288"/>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 name="Line 95">
            <a:extLst>
              <a:ext uri="{FF2B5EF4-FFF2-40B4-BE49-F238E27FC236}">
                <a16:creationId xmlns:a16="http://schemas.microsoft.com/office/drawing/2014/main" id="{460338F2-EE4F-44BE-B99F-7B2BF10D3954}"/>
              </a:ext>
            </a:extLst>
          </p:cNvPr>
          <p:cNvSpPr>
            <a:spLocks noChangeShapeType="1"/>
          </p:cNvSpPr>
          <p:nvPr/>
        </p:nvSpPr>
        <p:spPr bwMode="auto">
          <a:xfrm>
            <a:off x="8273743" y="4078288"/>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Line 96">
            <a:extLst>
              <a:ext uri="{FF2B5EF4-FFF2-40B4-BE49-F238E27FC236}">
                <a16:creationId xmlns:a16="http://schemas.microsoft.com/office/drawing/2014/main" id="{2BFF7EE3-A7CD-4B13-A039-DD771792E2A7}"/>
              </a:ext>
            </a:extLst>
          </p:cNvPr>
          <p:cNvSpPr>
            <a:spLocks noChangeShapeType="1"/>
          </p:cNvSpPr>
          <p:nvPr/>
        </p:nvSpPr>
        <p:spPr bwMode="auto">
          <a:xfrm>
            <a:off x="8883343" y="4078288"/>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Line 97">
            <a:extLst>
              <a:ext uri="{FF2B5EF4-FFF2-40B4-BE49-F238E27FC236}">
                <a16:creationId xmlns:a16="http://schemas.microsoft.com/office/drawing/2014/main" id="{5AD9A91D-FC28-4EAA-9C36-9C7D4502A37C}"/>
              </a:ext>
            </a:extLst>
          </p:cNvPr>
          <p:cNvSpPr>
            <a:spLocks noChangeShapeType="1"/>
          </p:cNvSpPr>
          <p:nvPr/>
        </p:nvSpPr>
        <p:spPr bwMode="auto">
          <a:xfrm>
            <a:off x="8426143" y="4302126"/>
            <a:ext cx="304800" cy="476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 name="Text Box 98">
            <a:extLst>
              <a:ext uri="{FF2B5EF4-FFF2-40B4-BE49-F238E27FC236}">
                <a16:creationId xmlns:a16="http://schemas.microsoft.com/office/drawing/2014/main" id="{9F617855-0822-4A44-9AED-8B4CFFA3D7F5}"/>
              </a:ext>
            </a:extLst>
          </p:cNvPr>
          <p:cNvSpPr txBox="1">
            <a:spLocks noChangeArrowheads="1"/>
          </p:cNvSpPr>
          <p:nvPr/>
        </p:nvSpPr>
        <p:spPr bwMode="auto">
          <a:xfrm>
            <a:off x="6490980" y="2405063"/>
            <a:ext cx="11731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800" b="0">
                <a:solidFill>
                  <a:srgbClr val="000099"/>
                </a:solidFill>
                <a:latin typeface="Comic Sans MS" panose="030F0702030302020204" pitchFamily="66" charset="0"/>
              </a:rPr>
              <a:t>TCP Data</a:t>
            </a:r>
          </a:p>
        </p:txBody>
      </p:sp>
      <p:sp>
        <p:nvSpPr>
          <p:cNvPr id="101" name="Text Box 99">
            <a:extLst>
              <a:ext uri="{FF2B5EF4-FFF2-40B4-BE49-F238E27FC236}">
                <a16:creationId xmlns:a16="http://schemas.microsoft.com/office/drawing/2014/main" id="{835488C9-C2A5-49D9-BC84-2FD725032994}"/>
              </a:ext>
            </a:extLst>
          </p:cNvPr>
          <p:cNvSpPr txBox="1">
            <a:spLocks noChangeArrowheads="1"/>
          </p:cNvSpPr>
          <p:nvPr/>
        </p:nvSpPr>
        <p:spPr bwMode="auto">
          <a:xfrm>
            <a:off x="7714943" y="3714751"/>
            <a:ext cx="11731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800" b="0">
                <a:solidFill>
                  <a:srgbClr val="000099"/>
                </a:solidFill>
                <a:latin typeface="Comic Sans MS" panose="030F0702030302020204" pitchFamily="66" charset="0"/>
              </a:rPr>
              <a:t>TCP Data</a:t>
            </a:r>
          </a:p>
        </p:txBody>
      </p:sp>
      <p:sp>
        <p:nvSpPr>
          <p:cNvPr id="102" name="Rectangle 100">
            <a:extLst>
              <a:ext uri="{FF2B5EF4-FFF2-40B4-BE49-F238E27FC236}">
                <a16:creationId xmlns:a16="http://schemas.microsoft.com/office/drawing/2014/main" id="{B81C7E96-FAFB-4BE3-A54D-36104E5A2B2C}"/>
              </a:ext>
            </a:extLst>
          </p:cNvPr>
          <p:cNvSpPr>
            <a:spLocks noChangeArrowheads="1"/>
          </p:cNvSpPr>
          <p:nvPr/>
        </p:nvSpPr>
        <p:spPr bwMode="auto">
          <a:xfrm>
            <a:off x="7664143" y="2401888"/>
            <a:ext cx="5334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Text Box 101">
            <a:extLst>
              <a:ext uri="{FF2B5EF4-FFF2-40B4-BE49-F238E27FC236}">
                <a16:creationId xmlns:a16="http://schemas.microsoft.com/office/drawing/2014/main" id="{65DFBC62-86CB-4811-B210-EC1CC06BB18D}"/>
              </a:ext>
            </a:extLst>
          </p:cNvPr>
          <p:cNvSpPr txBox="1">
            <a:spLocks noChangeArrowheads="1"/>
          </p:cNvSpPr>
          <p:nvPr/>
        </p:nvSpPr>
        <p:spPr bwMode="auto">
          <a:xfrm>
            <a:off x="7740343" y="2374901"/>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solidFill>
                  <a:srgbClr val="000099"/>
                </a:solidFill>
                <a:latin typeface="Comic Sans MS" panose="030F0702030302020204" pitchFamily="66" charset="0"/>
              </a:rPr>
              <a:t>TCP </a:t>
            </a:r>
          </a:p>
          <a:p>
            <a:pPr algn="l" eaLnBrk="0" hangingPunct="0"/>
            <a:r>
              <a:rPr lang="en-US" altLang="en-US" sz="1200" b="0">
                <a:solidFill>
                  <a:srgbClr val="000099"/>
                </a:solidFill>
                <a:latin typeface="Comic Sans MS" panose="030F0702030302020204" pitchFamily="66" charset="0"/>
              </a:rPr>
              <a:t>HDR</a:t>
            </a:r>
          </a:p>
        </p:txBody>
      </p:sp>
      <p:sp>
        <p:nvSpPr>
          <p:cNvPr id="104" name="Rectangle 102">
            <a:extLst>
              <a:ext uri="{FF2B5EF4-FFF2-40B4-BE49-F238E27FC236}">
                <a16:creationId xmlns:a16="http://schemas.microsoft.com/office/drawing/2014/main" id="{A69E2F67-0B55-4CC0-BE18-380C1967F841}"/>
              </a:ext>
            </a:extLst>
          </p:cNvPr>
          <p:cNvSpPr>
            <a:spLocks noChangeArrowheads="1"/>
          </p:cNvSpPr>
          <p:nvPr/>
        </p:nvSpPr>
        <p:spPr bwMode="auto">
          <a:xfrm>
            <a:off x="8959543" y="3697288"/>
            <a:ext cx="5334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Text Box 103">
            <a:extLst>
              <a:ext uri="{FF2B5EF4-FFF2-40B4-BE49-F238E27FC236}">
                <a16:creationId xmlns:a16="http://schemas.microsoft.com/office/drawing/2014/main" id="{673CB367-308D-45D4-ABDE-37972F116622}"/>
              </a:ext>
            </a:extLst>
          </p:cNvPr>
          <p:cNvSpPr txBox="1">
            <a:spLocks noChangeArrowheads="1"/>
          </p:cNvSpPr>
          <p:nvPr/>
        </p:nvSpPr>
        <p:spPr bwMode="auto">
          <a:xfrm>
            <a:off x="8986530" y="3697288"/>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0">
                <a:solidFill>
                  <a:srgbClr val="000099"/>
                </a:solidFill>
                <a:latin typeface="Comic Sans MS" panose="030F0702030302020204" pitchFamily="66" charset="0"/>
              </a:rPr>
              <a:t>TCP </a:t>
            </a:r>
          </a:p>
          <a:p>
            <a:pPr algn="l" eaLnBrk="0" hangingPunct="0"/>
            <a:r>
              <a:rPr lang="en-US" altLang="en-US" sz="1200" b="0">
                <a:solidFill>
                  <a:srgbClr val="000099"/>
                </a:solidFill>
                <a:latin typeface="Comic Sans MS" panose="030F0702030302020204" pitchFamily="66" charset="0"/>
              </a:rPr>
              <a:t>HDR</a:t>
            </a:r>
          </a:p>
        </p:txBody>
      </p:sp>
      <p:sp>
        <p:nvSpPr>
          <p:cNvPr id="106" name="Text Box 104">
            <a:extLst>
              <a:ext uri="{FF2B5EF4-FFF2-40B4-BE49-F238E27FC236}">
                <a16:creationId xmlns:a16="http://schemas.microsoft.com/office/drawing/2014/main" id="{47509A0A-98C3-45AE-A9D5-B8869F348A5F}"/>
              </a:ext>
            </a:extLst>
          </p:cNvPr>
          <p:cNvSpPr txBox="1">
            <a:spLocks noChangeArrowheads="1"/>
          </p:cNvSpPr>
          <p:nvPr/>
        </p:nvSpPr>
        <p:spPr bwMode="auto">
          <a:xfrm>
            <a:off x="5225743" y="801688"/>
            <a:ext cx="3368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800" b="0" dirty="0">
                <a:solidFill>
                  <a:srgbClr val="000099"/>
                </a:solidFill>
                <a:latin typeface="Comic Sans MS" panose="030F0702030302020204" pitchFamily="66" charset="0"/>
              </a:rPr>
              <a:t>ISN (initial sequence number)</a:t>
            </a:r>
          </a:p>
        </p:txBody>
      </p:sp>
      <p:sp>
        <p:nvSpPr>
          <p:cNvPr id="107" name="Line 105">
            <a:extLst>
              <a:ext uri="{FF2B5EF4-FFF2-40B4-BE49-F238E27FC236}">
                <a16:creationId xmlns:a16="http://schemas.microsoft.com/office/drawing/2014/main" id="{E4889243-C045-4D4E-B61B-6EF5F7A792B0}"/>
              </a:ext>
            </a:extLst>
          </p:cNvPr>
          <p:cNvSpPr>
            <a:spLocks noChangeShapeType="1"/>
          </p:cNvSpPr>
          <p:nvPr/>
        </p:nvSpPr>
        <p:spPr bwMode="auto">
          <a:xfrm>
            <a:off x="5530543" y="1106488"/>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AutoShape 106">
            <a:extLst>
              <a:ext uri="{FF2B5EF4-FFF2-40B4-BE49-F238E27FC236}">
                <a16:creationId xmlns:a16="http://schemas.microsoft.com/office/drawing/2014/main" id="{6E348AB4-442D-430A-AD7A-E858230B1134}"/>
              </a:ext>
            </a:extLst>
          </p:cNvPr>
          <p:cNvSpPr>
            <a:spLocks noChangeArrowheads="1"/>
          </p:cNvSpPr>
          <p:nvPr/>
        </p:nvSpPr>
        <p:spPr bwMode="auto">
          <a:xfrm>
            <a:off x="4387543" y="2249488"/>
            <a:ext cx="1905000" cy="914400"/>
          </a:xfrm>
          <a:prstGeom prst="wedgeRectCallout">
            <a:avLst>
              <a:gd name="adj1" fmla="val 58583"/>
              <a:gd name="adj2" fmla="val -83162"/>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800" b="0">
                <a:latin typeface="Comic Sans MS" panose="030F0702030302020204" pitchFamily="66" charset="0"/>
              </a:rPr>
              <a:t>Sequence number = 1</a:t>
            </a:r>
            <a:r>
              <a:rPr lang="en-US" altLang="en-US" sz="1800" b="0" baseline="30000">
                <a:latin typeface="Comic Sans MS" panose="030F0702030302020204" pitchFamily="66" charset="0"/>
              </a:rPr>
              <a:t>st</a:t>
            </a:r>
            <a:r>
              <a:rPr lang="en-US" altLang="en-US" sz="1800" b="0">
                <a:latin typeface="Comic Sans MS" panose="030F0702030302020204" pitchFamily="66" charset="0"/>
              </a:rPr>
              <a:t> byte</a:t>
            </a:r>
          </a:p>
        </p:txBody>
      </p:sp>
      <p:sp>
        <p:nvSpPr>
          <p:cNvPr id="109" name="Rectangle 107">
            <a:extLst>
              <a:ext uri="{FF2B5EF4-FFF2-40B4-BE49-F238E27FC236}">
                <a16:creationId xmlns:a16="http://schemas.microsoft.com/office/drawing/2014/main" id="{65675164-FE61-4771-BE41-F30D258869AB}"/>
              </a:ext>
            </a:extLst>
          </p:cNvPr>
          <p:cNvSpPr>
            <a:spLocks noChangeArrowheads="1"/>
          </p:cNvSpPr>
          <p:nvPr/>
        </p:nvSpPr>
        <p:spPr bwMode="auto">
          <a:xfrm>
            <a:off x="7740343" y="4535488"/>
            <a:ext cx="1219200" cy="609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AutoShape 108">
            <a:extLst>
              <a:ext uri="{FF2B5EF4-FFF2-40B4-BE49-F238E27FC236}">
                <a16:creationId xmlns:a16="http://schemas.microsoft.com/office/drawing/2014/main" id="{24BF870C-878A-4A2F-942D-190DBABDEC5B}"/>
              </a:ext>
            </a:extLst>
          </p:cNvPr>
          <p:cNvSpPr>
            <a:spLocks noChangeArrowheads="1"/>
          </p:cNvSpPr>
          <p:nvPr/>
        </p:nvSpPr>
        <p:spPr bwMode="auto">
          <a:xfrm>
            <a:off x="9569143" y="2706688"/>
            <a:ext cx="1905000" cy="914400"/>
          </a:xfrm>
          <a:prstGeom prst="wedgeRectCallout">
            <a:avLst>
              <a:gd name="adj1" fmla="val -76667"/>
              <a:gd name="adj2" fmla="val 150523"/>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800" b="0">
                <a:latin typeface="Comic Sans MS" panose="030F0702030302020204" pitchFamily="66" charset="0"/>
              </a:rPr>
              <a:t>ACK sequence number = next expected byte</a:t>
            </a:r>
          </a:p>
        </p:txBody>
      </p:sp>
      <p:sp>
        <p:nvSpPr>
          <p:cNvPr id="111" name="Rectangle 109">
            <a:extLst>
              <a:ext uri="{FF2B5EF4-FFF2-40B4-BE49-F238E27FC236}">
                <a16:creationId xmlns:a16="http://schemas.microsoft.com/office/drawing/2014/main" id="{15ADFDBA-B280-40E0-8CF2-E876E48AE5EC}"/>
              </a:ext>
            </a:extLst>
          </p:cNvPr>
          <p:cNvSpPr>
            <a:spLocks noChangeArrowheads="1"/>
          </p:cNvSpPr>
          <p:nvPr/>
        </p:nvSpPr>
        <p:spPr bwMode="auto">
          <a:xfrm>
            <a:off x="8959543" y="4535488"/>
            <a:ext cx="152400" cy="6096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CaixaDeTexto 111">
            <a:extLst>
              <a:ext uri="{FF2B5EF4-FFF2-40B4-BE49-F238E27FC236}">
                <a16:creationId xmlns:a16="http://schemas.microsoft.com/office/drawing/2014/main" id="{163B8CB0-E470-47DB-AA8C-C7D2B5381D3F}"/>
              </a:ext>
            </a:extLst>
          </p:cNvPr>
          <p:cNvSpPr txBox="1"/>
          <p:nvPr/>
        </p:nvSpPr>
        <p:spPr>
          <a:xfrm>
            <a:off x="641656" y="4858097"/>
            <a:ext cx="5632247" cy="523220"/>
          </a:xfrm>
          <a:prstGeom prst="rect">
            <a:avLst/>
          </a:prstGeom>
          <a:noFill/>
        </p:spPr>
        <p:txBody>
          <a:bodyPr wrap="none" rtlCol="0">
            <a:spAutoFit/>
          </a:bodyPr>
          <a:lstStyle/>
          <a:p>
            <a:r>
              <a:rPr lang="en-US" sz="2800" dirty="0">
                <a:solidFill>
                  <a:srgbClr val="FF0000"/>
                </a:solidFill>
              </a:rPr>
              <a:t>Why the ISN number cannot be zero?</a:t>
            </a:r>
          </a:p>
        </p:txBody>
      </p:sp>
    </p:spTree>
    <p:extLst>
      <p:ext uri="{BB962C8B-B14F-4D97-AF65-F5344CB8AC3E}">
        <p14:creationId xmlns:p14="http://schemas.microsoft.com/office/powerpoint/2010/main" val="111466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12"/>
                                        </p:tgtEl>
                                        <p:attrNameLst>
                                          <p:attrName>style.visibility</p:attrName>
                                        </p:attrNameLst>
                                      </p:cBhvr>
                                      <p:to>
                                        <p:strVal val="visible"/>
                                      </p:to>
                                    </p:set>
                                    <p:animEffect transition="in" filter="barn(inVertical)">
                                      <p:cBhvr>
                                        <p:cTn id="11"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autoUpdateAnimBg="0"/>
      <p:bldP spid="1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0C9430-41BD-4017-BD56-23DE3A55FC7A}"/>
              </a:ext>
            </a:extLst>
          </p:cNvPr>
          <p:cNvSpPr>
            <a:spLocks noGrp="1"/>
          </p:cNvSpPr>
          <p:nvPr>
            <p:ph type="title"/>
          </p:nvPr>
        </p:nvSpPr>
        <p:spPr/>
        <p:txBody>
          <a:bodyPr/>
          <a:lstStyle/>
          <a:p>
            <a:r>
              <a:rPr lang="en-US" dirty="0"/>
              <a:t>TCP Three-Way Handshake</a:t>
            </a:r>
          </a:p>
        </p:txBody>
      </p:sp>
      <p:sp>
        <p:nvSpPr>
          <p:cNvPr id="3" name="Espaço Reservado para Conteúdo 2">
            <a:extLst>
              <a:ext uri="{FF2B5EF4-FFF2-40B4-BE49-F238E27FC236}">
                <a16:creationId xmlns:a16="http://schemas.microsoft.com/office/drawing/2014/main" id="{225CC424-70DC-4CF3-B28C-3972E29AACBF}"/>
              </a:ext>
            </a:extLst>
          </p:cNvPr>
          <p:cNvSpPr>
            <a:spLocks noGrp="1"/>
          </p:cNvSpPr>
          <p:nvPr>
            <p:ph idx="1"/>
          </p:nvPr>
        </p:nvSpPr>
        <p:spPr>
          <a:xfrm>
            <a:off x="737215" y="1743135"/>
            <a:ext cx="6570953" cy="3562554"/>
          </a:xfrm>
        </p:spPr>
        <p:txBody>
          <a:bodyPr>
            <a:normAutofit fontScale="92500" lnSpcReduction="10000"/>
          </a:bodyPr>
          <a:lstStyle/>
          <a:p>
            <a:r>
              <a:rPr lang="en-US" sz="3600" b="1" dirty="0"/>
              <a:t>Three-way handshake to establish connection</a:t>
            </a:r>
          </a:p>
          <a:p>
            <a:pPr lvl="1"/>
            <a:r>
              <a:rPr lang="en-US" sz="3200" dirty="0"/>
              <a:t>Host A sends a SYN (open) to the host B</a:t>
            </a:r>
          </a:p>
          <a:p>
            <a:pPr lvl="1"/>
            <a:r>
              <a:rPr lang="en-US" sz="3200" dirty="0"/>
              <a:t>Host B returns a SYN acknowledgment (SYN ACK)</a:t>
            </a:r>
          </a:p>
          <a:p>
            <a:pPr lvl="1"/>
            <a:r>
              <a:rPr lang="en-US" sz="3200" dirty="0"/>
              <a:t>Host A sends an ACK to acknowledge the SYN ACK</a:t>
            </a:r>
          </a:p>
        </p:txBody>
      </p:sp>
      <p:sp>
        <p:nvSpPr>
          <p:cNvPr id="4" name="Line 4">
            <a:extLst>
              <a:ext uri="{FF2B5EF4-FFF2-40B4-BE49-F238E27FC236}">
                <a16:creationId xmlns:a16="http://schemas.microsoft.com/office/drawing/2014/main" id="{21711ADC-506F-47A3-8375-2F2CAC711B22}"/>
              </a:ext>
            </a:extLst>
          </p:cNvPr>
          <p:cNvSpPr>
            <a:spLocks noChangeShapeType="1"/>
          </p:cNvSpPr>
          <p:nvPr/>
        </p:nvSpPr>
        <p:spPr bwMode="auto">
          <a:xfrm rot="5400000" flipV="1">
            <a:off x="8713507" y="1533524"/>
            <a:ext cx="287338" cy="1603375"/>
          </a:xfrm>
          <a:prstGeom prst="line">
            <a:avLst/>
          </a:prstGeom>
          <a:noFill/>
          <a:ln w="19050">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5">
            <a:extLst>
              <a:ext uri="{FF2B5EF4-FFF2-40B4-BE49-F238E27FC236}">
                <a16:creationId xmlns:a16="http://schemas.microsoft.com/office/drawing/2014/main" id="{EC1E75F3-3571-400C-B541-8BDA69DA096F}"/>
              </a:ext>
            </a:extLst>
          </p:cNvPr>
          <p:cNvSpPr>
            <a:spLocks noChangeShapeType="1"/>
          </p:cNvSpPr>
          <p:nvPr/>
        </p:nvSpPr>
        <p:spPr bwMode="auto">
          <a:xfrm rot="5400000">
            <a:off x="8703982" y="2071687"/>
            <a:ext cx="300038" cy="1574800"/>
          </a:xfrm>
          <a:prstGeom prst="line">
            <a:avLst/>
          </a:prstGeom>
          <a:noFill/>
          <a:ln w="19050">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Line 6">
            <a:extLst>
              <a:ext uri="{FF2B5EF4-FFF2-40B4-BE49-F238E27FC236}">
                <a16:creationId xmlns:a16="http://schemas.microsoft.com/office/drawing/2014/main" id="{7BF70293-478F-473B-B694-D3069EC18A66}"/>
              </a:ext>
            </a:extLst>
          </p:cNvPr>
          <p:cNvSpPr>
            <a:spLocks noChangeShapeType="1"/>
          </p:cNvSpPr>
          <p:nvPr/>
        </p:nvSpPr>
        <p:spPr bwMode="auto">
          <a:xfrm rot="5400000" flipV="1">
            <a:off x="8615876" y="2729706"/>
            <a:ext cx="457200" cy="1600200"/>
          </a:xfrm>
          <a:prstGeom prst="line">
            <a:avLst/>
          </a:prstGeom>
          <a:noFill/>
          <a:ln w="19050">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Line 7">
            <a:extLst>
              <a:ext uri="{FF2B5EF4-FFF2-40B4-BE49-F238E27FC236}">
                <a16:creationId xmlns:a16="http://schemas.microsoft.com/office/drawing/2014/main" id="{FCC535FF-98CA-4245-AFE2-8E96789D28E6}"/>
              </a:ext>
            </a:extLst>
          </p:cNvPr>
          <p:cNvSpPr>
            <a:spLocks noChangeShapeType="1"/>
          </p:cNvSpPr>
          <p:nvPr/>
        </p:nvSpPr>
        <p:spPr bwMode="auto">
          <a:xfrm rot="5400000" flipV="1">
            <a:off x="8613495" y="3268661"/>
            <a:ext cx="469900" cy="1598613"/>
          </a:xfrm>
          <a:prstGeom prst="line">
            <a:avLst/>
          </a:prstGeom>
          <a:noFill/>
          <a:ln w="19050">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8">
            <a:extLst>
              <a:ext uri="{FF2B5EF4-FFF2-40B4-BE49-F238E27FC236}">
                <a16:creationId xmlns:a16="http://schemas.microsoft.com/office/drawing/2014/main" id="{B3BE2093-CBE6-4DC2-AA1C-901A771985A5}"/>
              </a:ext>
            </a:extLst>
          </p:cNvPr>
          <p:cNvSpPr txBox="1">
            <a:spLocks noChangeArrowheads="1"/>
          </p:cNvSpPr>
          <p:nvPr/>
        </p:nvSpPr>
        <p:spPr bwMode="auto">
          <a:xfrm rot="605430">
            <a:off x="8504751" y="1848643"/>
            <a:ext cx="693737" cy="3968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FF"/>
                </a:solidFill>
                <a:latin typeface="Times New Roman" panose="02020603050405020304" pitchFamily="18" charset="0"/>
              </a:rPr>
              <a:t>SYN</a:t>
            </a:r>
          </a:p>
        </p:txBody>
      </p:sp>
      <p:sp>
        <p:nvSpPr>
          <p:cNvPr id="9" name="Text Box 9">
            <a:extLst>
              <a:ext uri="{FF2B5EF4-FFF2-40B4-BE49-F238E27FC236}">
                <a16:creationId xmlns:a16="http://schemas.microsoft.com/office/drawing/2014/main" id="{6A7D5B4D-7D63-4AAF-8734-632AD0D50E48}"/>
              </a:ext>
            </a:extLst>
          </p:cNvPr>
          <p:cNvSpPr txBox="1">
            <a:spLocks noChangeArrowheads="1"/>
          </p:cNvSpPr>
          <p:nvPr/>
        </p:nvSpPr>
        <p:spPr bwMode="auto">
          <a:xfrm rot="10146980" flipH="1" flipV="1">
            <a:off x="8193601" y="2488406"/>
            <a:ext cx="1308100" cy="3968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b="0">
                <a:solidFill>
                  <a:srgbClr val="FF3300"/>
                </a:solidFill>
                <a:latin typeface="Times New Roman" panose="02020603050405020304" pitchFamily="18" charset="0"/>
              </a:rPr>
              <a:t>SYN ACK</a:t>
            </a:r>
          </a:p>
        </p:txBody>
      </p:sp>
      <p:sp>
        <p:nvSpPr>
          <p:cNvPr id="10" name="Text Box 10">
            <a:extLst>
              <a:ext uri="{FF2B5EF4-FFF2-40B4-BE49-F238E27FC236}">
                <a16:creationId xmlns:a16="http://schemas.microsoft.com/office/drawing/2014/main" id="{62938FA8-505C-44EB-880A-C0A03A050737}"/>
              </a:ext>
            </a:extLst>
          </p:cNvPr>
          <p:cNvSpPr txBox="1">
            <a:spLocks noChangeArrowheads="1"/>
          </p:cNvSpPr>
          <p:nvPr/>
        </p:nvSpPr>
        <p:spPr bwMode="auto">
          <a:xfrm rot="1044999">
            <a:off x="8719063" y="3256756"/>
            <a:ext cx="722313" cy="3968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FF"/>
                </a:solidFill>
                <a:latin typeface="Times New Roman" panose="02020603050405020304" pitchFamily="18" charset="0"/>
              </a:rPr>
              <a:t>ACK</a:t>
            </a:r>
          </a:p>
        </p:txBody>
      </p:sp>
      <p:sp>
        <p:nvSpPr>
          <p:cNvPr id="11" name="Text Box 11">
            <a:extLst>
              <a:ext uri="{FF2B5EF4-FFF2-40B4-BE49-F238E27FC236}">
                <a16:creationId xmlns:a16="http://schemas.microsoft.com/office/drawing/2014/main" id="{D179A09E-33AE-45E7-B958-E18D90F5455D}"/>
              </a:ext>
            </a:extLst>
          </p:cNvPr>
          <p:cNvSpPr txBox="1">
            <a:spLocks noChangeArrowheads="1"/>
          </p:cNvSpPr>
          <p:nvPr/>
        </p:nvSpPr>
        <p:spPr bwMode="auto">
          <a:xfrm rot="1003808">
            <a:off x="8507926" y="3677443"/>
            <a:ext cx="663575" cy="3968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FF"/>
                </a:solidFill>
                <a:latin typeface="Times New Roman" panose="02020603050405020304" pitchFamily="18" charset="0"/>
              </a:rPr>
              <a:t>Data</a:t>
            </a:r>
          </a:p>
        </p:txBody>
      </p:sp>
      <p:sp>
        <p:nvSpPr>
          <p:cNvPr id="12" name="Line 12">
            <a:extLst>
              <a:ext uri="{FF2B5EF4-FFF2-40B4-BE49-F238E27FC236}">
                <a16:creationId xmlns:a16="http://schemas.microsoft.com/office/drawing/2014/main" id="{A9307025-DA5D-4510-94D1-002799BE3DEC}"/>
              </a:ext>
            </a:extLst>
          </p:cNvPr>
          <p:cNvSpPr>
            <a:spLocks noChangeShapeType="1"/>
          </p:cNvSpPr>
          <p:nvPr/>
        </p:nvSpPr>
        <p:spPr bwMode="auto">
          <a:xfrm rot="16200000" flipH="1">
            <a:off x="8203919" y="3425825"/>
            <a:ext cx="2890837" cy="635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3">
            <a:extLst>
              <a:ext uri="{FF2B5EF4-FFF2-40B4-BE49-F238E27FC236}">
                <a16:creationId xmlns:a16="http://schemas.microsoft.com/office/drawing/2014/main" id="{A50718A3-E67A-4847-AE16-E9B36BB5AB57}"/>
              </a:ext>
            </a:extLst>
          </p:cNvPr>
          <p:cNvSpPr>
            <a:spLocks noChangeShapeType="1"/>
          </p:cNvSpPr>
          <p:nvPr/>
        </p:nvSpPr>
        <p:spPr bwMode="auto">
          <a:xfrm rot="5400000">
            <a:off x="6652932" y="3386137"/>
            <a:ext cx="2797175" cy="2381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4">
            <a:extLst>
              <a:ext uri="{FF2B5EF4-FFF2-40B4-BE49-F238E27FC236}">
                <a16:creationId xmlns:a16="http://schemas.microsoft.com/office/drawing/2014/main" id="{1B411A8F-13E5-4280-AC87-22C488759703}"/>
              </a:ext>
            </a:extLst>
          </p:cNvPr>
          <p:cNvSpPr txBox="1">
            <a:spLocks noChangeArrowheads="1"/>
          </p:cNvSpPr>
          <p:nvPr/>
        </p:nvSpPr>
        <p:spPr bwMode="auto">
          <a:xfrm>
            <a:off x="7879276" y="1532731"/>
            <a:ext cx="404812"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0">
                <a:solidFill>
                  <a:srgbClr val="0000FF"/>
                </a:solidFill>
                <a:latin typeface="Times New Roman" panose="02020603050405020304" pitchFamily="18" charset="0"/>
              </a:rPr>
              <a:t>A</a:t>
            </a:r>
          </a:p>
        </p:txBody>
      </p:sp>
      <p:sp>
        <p:nvSpPr>
          <p:cNvPr id="15" name="Text Box 15">
            <a:extLst>
              <a:ext uri="{FF2B5EF4-FFF2-40B4-BE49-F238E27FC236}">
                <a16:creationId xmlns:a16="http://schemas.microsoft.com/office/drawing/2014/main" id="{3E2F8DD2-CF2E-46AF-88EA-97397E89BFAF}"/>
              </a:ext>
            </a:extLst>
          </p:cNvPr>
          <p:cNvSpPr txBox="1">
            <a:spLocks noChangeArrowheads="1"/>
          </p:cNvSpPr>
          <p:nvPr/>
        </p:nvSpPr>
        <p:spPr bwMode="auto">
          <a:xfrm>
            <a:off x="9446138" y="1494631"/>
            <a:ext cx="3873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0" dirty="0">
                <a:solidFill>
                  <a:srgbClr val="FF3300"/>
                </a:solidFill>
                <a:latin typeface="Times New Roman" panose="02020603050405020304" pitchFamily="18" charset="0"/>
              </a:rPr>
              <a:t>B</a:t>
            </a:r>
          </a:p>
        </p:txBody>
      </p:sp>
      <p:sp>
        <p:nvSpPr>
          <p:cNvPr id="16" name="Line 16">
            <a:extLst>
              <a:ext uri="{FF2B5EF4-FFF2-40B4-BE49-F238E27FC236}">
                <a16:creationId xmlns:a16="http://schemas.microsoft.com/office/drawing/2014/main" id="{E2CEBAD5-A0BD-43D7-B293-D4EEF81DD628}"/>
              </a:ext>
            </a:extLst>
          </p:cNvPr>
          <p:cNvSpPr>
            <a:spLocks noChangeShapeType="1"/>
          </p:cNvSpPr>
          <p:nvPr/>
        </p:nvSpPr>
        <p:spPr bwMode="auto">
          <a:xfrm rot="5400000" flipV="1">
            <a:off x="8642070" y="3609974"/>
            <a:ext cx="469900" cy="1598613"/>
          </a:xfrm>
          <a:prstGeom prst="line">
            <a:avLst/>
          </a:prstGeom>
          <a:noFill/>
          <a:ln w="19050">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7">
            <a:extLst>
              <a:ext uri="{FF2B5EF4-FFF2-40B4-BE49-F238E27FC236}">
                <a16:creationId xmlns:a16="http://schemas.microsoft.com/office/drawing/2014/main" id="{4671B49E-B3C3-4BED-8110-D07A6C5C405E}"/>
              </a:ext>
            </a:extLst>
          </p:cNvPr>
          <p:cNvSpPr txBox="1">
            <a:spLocks noChangeArrowheads="1"/>
          </p:cNvSpPr>
          <p:nvPr/>
        </p:nvSpPr>
        <p:spPr bwMode="auto">
          <a:xfrm rot="1003808">
            <a:off x="8536501" y="4018756"/>
            <a:ext cx="663575" cy="3968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FF"/>
                </a:solidFill>
                <a:latin typeface="Times New Roman" panose="02020603050405020304" pitchFamily="18" charset="0"/>
              </a:rPr>
              <a:t>Data</a:t>
            </a:r>
          </a:p>
        </p:txBody>
      </p:sp>
      <p:sp>
        <p:nvSpPr>
          <p:cNvPr id="18" name="Text Box 18">
            <a:extLst>
              <a:ext uri="{FF2B5EF4-FFF2-40B4-BE49-F238E27FC236}">
                <a16:creationId xmlns:a16="http://schemas.microsoft.com/office/drawing/2014/main" id="{C19046E2-2563-440B-A9EC-F2096DCB1EFC}"/>
              </a:ext>
            </a:extLst>
          </p:cNvPr>
          <p:cNvSpPr txBox="1">
            <a:spLocks noChangeArrowheads="1"/>
          </p:cNvSpPr>
          <p:nvPr/>
        </p:nvSpPr>
        <p:spPr bwMode="auto">
          <a:xfrm>
            <a:off x="9915798" y="2564028"/>
            <a:ext cx="2200002" cy="1200329"/>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a:latin typeface="Helvetica" panose="020B0604020202020204" pitchFamily="34" charset="0"/>
              </a:rPr>
              <a:t>Each host tells its ISN to the other host.</a:t>
            </a:r>
          </a:p>
        </p:txBody>
      </p:sp>
    </p:spTree>
    <p:extLst>
      <p:ext uri="{BB962C8B-B14F-4D97-AF65-F5344CB8AC3E}">
        <p14:creationId xmlns:p14="http://schemas.microsoft.com/office/powerpoint/2010/main" val="1729467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D3B722-A32B-4D1D-8E0F-464E34B6110B}"/>
              </a:ext>
            </a:extLst>
          </p:cNvPr>
          <p:cNvSpPr>
            <a:spLocks noGrp="1"/>
          </p:cNvSpPr>
          <p:nvPr>
            <p:ph type="title"/>
          </p:nvPr>
        </p:nvSpPr>
        <p:spPr/>
        <p:txBody>
          <a:bodyPr/>
          <a:lstStyle/>
          <a:p>
            <a:r>
              <a:rPr lang="en-US" dirty="0"/>
              <a:t>TCP Three-Way Handshake</a:t>
            </a:r>
          </a:p>
        </p:txBody>
      </p:sp>
      <p:pic>
        <p:nvPicPr>
          <p:cNvPr id="4" name="Imagem 3">
            <a:extLst>
              <a:ext uri="{FF2B5EF4-FFF2-40B4-BE49-F238E27FC236}">
                <a16:creationId xmlns:a16="http://schemas.microsoft.com/office/drawing/2014/main" id="{23EB794D-C8E2-4840-A9F9-153BA8C478A7}"/>
              </a:ext>
            </a:extLst>
          </p:cNvPr>
          <p:cNvPicPr>
            <a:picLocks noChangeAspect="1"/>
          </p:cNvPicPr>
          <p:nvPr/>
        </p:nvPicPr>
        <p:blipFill>
          <a:blip r:embed="rId2"/>
          <a:stretch>
            <a:fillRect/>
          </a:stretch>
        </p:blipFill>
        <p:spPr>
          <a:xfrm>
            <a:off x="450773" y="1684356"/>
            <a:ext cx="6589124" cy="3489288"/>
          </a:xfrm>
          <a:prstGeom prst="rect">
            <a:avLst/>
          </a:prstGeom>
        </p:spPr>
      </p:pic>
      <p:sp>
        <p:nvSpPr>
          <p:cNvPr id="11" name="Line 4">
            <a:extLst>
              <a:ext uri="{FF2B5EF4-FFF2-40B4-BE49-F238E27FC236}">
                <a16:creationId xmlns:a16="http://schemas.microsoft.com/office/drawing/2014/main" id="{0CEF2B42-A0BF-4690-95CD-16F08A876EAF}"/>
              </a:ext>
            </a:extLst>
          </p:cNvPr>
          <p:cNvSpPr>
            <a:spLocks noChangeShapeType="1"/>
          </p:cNvSpPr>
          <p:nvPr/>
        </p:nvSpPr>
        <p:spPr bwMode="auto">
          <a:xfrm rot="5400000" flipV="1">
            <a:off x="8912230" y="1334801"/>
            <a:ext cx="457201" cy="2170683"/>
          </a:xfrm>
          <a:prstGeom prst="line">
            <a:avLst/>
          </a:prstGeom>
          <a:noFill/>
          <a:ln w="19050">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8">
            <a:extLst>
              <a:ext uri="{FF2B5EF4-FFF2-40B4-BE49-F238E27FC236}">
                <a16:creationId xmlns:a16="http://schemas.microsoft.com/office/drawing/2014/main" id="{6FAF8558-4C49-4CF8-9978-C9FC0A8B58F3}"/>
              </a:ext>
            </a:extLst>
          </p:cNvPr>
          <p:cNvSpPr txBox="1">
            <a:spLocks noChangeArrowheads="1"/>
          </p:cNvSpPr>
          <p:nvPr/>
        </p:nvSpPr>
        <p:spPr bwMode="auto">
          <a:xfrm rot="605430">
            <a:off x="8339129" y="1980656"/>
            <a:ext cx="1611339" cy="36933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dirty="0">
                <a:solidFill>
                  <a:srgbClr val="0000FF"/>
                </a:solidFill>
                <a:latin typeface="Times New Roman" panose="02020603050405020304" pitchFamily="18" charset="0"/>
              </a:rPr>
              <a:t>SYN=1, seq=A</a:t>
            </a:r>
          </a:p>
        </p:txBody>
      </p:sp>
      <p:sp>
        <p:nvSpPr>
          <p:cNvPr id="13" name="Line 12">
            <a:extLst>
              <a:ext uri="{FF2B5EF4-FFF2-40B4-BE49-F238E27FC236}">
                <a16:creationId xmlns:a16="http://schemas.microsoft.com/office/drawing/2014/main" id="{6C76C88B-4786-41D8-88B9-2B1AA84FFCC6}"/>
              </a:ext>
            </a:extLst>
          </p:cNvPr>
          <p:cNvSpPr>
            <a:spLocks noChangeShapeType="1"/>
          </p:cNvSpPr>
          <p:nvPr/>
        </p:nvSpPr>
        <p:spPr bwMode="auto">
          <a:xfrm rot="16200000" flipH="1">
            <a:off x="8884740" y="3432175"/>
            <a:ext cx="2890837" cy="635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3">
            <a:extLst>
              <a:ext uri="{FF2B5EF4-FFF2-40B4-BE49-F238E27FC236}">
                <a16:creationId xmlns:a16="http://schemas.microsoft.com/office/drawing/2014/main" id="{9F9A87AB-B802-4B27-8B01-4EA67787DF69}"/>
              </a:ext>
            </a:extLst>
          </p:cNvPr>
          <p:cNvSpPr>
            <a:spLocks noChangeShapeType="1"/>
          </p:cNvSpPr>
          <p:nvPr/>
        </p:nvSpPr>
        <p:spPr bwMode="auto">
          <a:xfrm rot="5400000">
            <a:off x="6652932" y="3386137"/>
            <a:ext cx="2797175" cy="2381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4">
            <a:extLst>
              <a:ext uri="{FF2B5EF4-FFF2-40B4-BE49-F238E27FC236}">
                <a16:creationId xmlns:a16="http://schemas.microsoft.com/office/drawing/2014/main" id="{C62D2618-75D4-427B-94E0-1C778A464CE9}"/>
              </a:ext>
            </a:extLst>
          </p:cNvPr>
          <p:cNvSpPr txBox="1">
            <a:spLocks noChangeArrowheads="1"/>
          </p:cNvSpPr>
          <p:nvPr/>
        </p:nvSpPr>
        <p:spPr bwMode="auto">
          <a:xfrm>
            <a:off x="7879276" y="1532731"/>
            <a:ext cx="404812"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0">
                <a:solidFill>
                  <a:srgbClr val="0000FF"/>
                </a:solidFill>
                <a:latin typeface="Times New Roman" panose="02020603050405020304" pitchFamily="18" charset="0"/>
              </a:rPr>
              <a:t>A</a:t>
            </a:r>
          </a:p>
        </p:txBody>
      </p:sp>
      <p:sp>
        <p:nvSpPr>
          <p:cNvPr id="16" name="Text Box 15">
            <a:extLst>
              <a:ext uri="{FF2B5EF4-FFF2-40B4-BE49-F238E27FC236}">
                <a16:creationId xmlns:a16="http://schemas.microsoft.com/office/drawing/2014/main" id="{902F8C6E-2F6B-4640-A43C-B37142FDA3DC}"/>
              </a:ext>
            </a:extLst>
          </p:cNvPr>
          <p:cNvSpPr txBox="1">
            <a:spLocks noChangeArrowheads="1"/>
          </p:cNvSpPr>
          <p:nvPr/>
        </p:nvSpPr>
        <p:spPr bwMode="auto">
          <a:xfrm>
            <a:off x="10139658" y="1477031"/>
            <a:ext cx="3873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0" dirty="0">
                <a:solidFill>
                  <a:srgbClr val="FF3300"/>
                </a:solidFill>
                <a:latin typeface="Times New Roman" panose="02020603050405020304" pitchFamily="18" charset="0"/>
              </a:rPr>
              <a:t>B</a:t>
            </a:r>
          </a:p>
        </p:txBody>
      </p:sp>
    </p:spTree>
    <p:extLst>
      <p:ext uri="{BB962C8B-B14F-4D97-AF65-F5344CB8AC3E}">
        <p14:creationId xmlns:p14="http://schemas.microsoft.com/office/powerpoint/2010/main" val="21022967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D3B722-A32B-4D1D-8E0F-464E34B6110B}"/>
              </a:ext>
            </a:extLst>
          </p:cNvPr>
          <p:cNvSpPr>
            <a:spLocks noGrp="1"/>
          </p:cNvSpPr>
          <p:nvPr>
            <p:ph type="title"/>
          </p:nvPr>
        </p:nvSpPr>
        <p:spPr>
          <a:xfrm>
            <a:off x="366252" y="137318"/>
            <a:ext cx="10515600" cy="1325563"/>
          </a:xfrm>
        </p:spPr>
        <p:txBody>
          <a:bodyPr/>
          <a:lstStyle/>
          <a:p>
            <a:r>
              <a:rPr lang="en-US" dirty="0"/>
              <a:t>TCP Three-Way Handshake</a:t>
            </a:r>
          </a:p>
        </p:txBody>
      </p:sp>
      <p:sp>
        <p:nvSpPr>
          <p:cNvPr id="5" name="Line 4">
            <a:extLst>
              <a:ext uri="{FF2B5EF4-FFF2-40B4-BE49-F238E27FC236}">
                <a16:creationId xmlns:a16="http://schemas.microsoft.com/office/drawing/2014/main" id="{17AC1F76-6542-4DFB-8866-93CF74832A7F}"/>
              </a:ext>
            </a:extLst>
          </p:cNvPr>
          <p:cNvSpPr>
            <a:spLocks noChangeShapeType="1"/>
          </p:cNvSpPr>
          <p:nvPr/>
        </p:nvSpPr>
        <p:spPr bwMode="auto">
          <a:xfrm rot="5400000" flipV="1">
            <a:off x="8912230" y="1334801"/>
            <a:ext cx="457201" cy="2170683"/>
          </a:xfrm>
          <a:prstGeom prst="line">
            <a:avLst/>
          </a:prstGeom>
          <a:noFill/>
          <a:ln w="19050">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8">
            <a:extLst>
              <a:ext uri="{FF2B5EF4-FFF2-40B4-BE49-F238E27FC236}">
                <a16:creationId xmlns:a16="http://schemas.microsoft.com/office/drawing/2014/main" id="{5462AD4D-2DC9-4CC6-A671-8E28BAEB270E}"/>
              </a:ext>
            </a:extLst>
          </p:cNvPr>
          <p:cNvSpPr txBox="1">
            <a:spLocks noChangeArrowheads="1"/>
          </p:cNvSpPr>
          <p:nvPr/>
        </p:nvSpPr>
        <p:spPr bwMode="auto">
          <a:xfrm rot="605430">
            <a:off x="8536534" y="2062135"/>
            <a:ext cx="1611339" cy="36933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dirty="0">
                <a:solidFill>
                  <a:srgbClr val="0000FF"/>
                </a:solidFill>
                <a:latin typeface="Times New Roman" panose="02020603050405020304" pitchFamily="18" charset="0"/>
              </a:rPr>
              <a:t>SYN=1, seq=A</a:t>
            </a:r>
          </a:p>
        </p:txBody>
      </p:sp>
      <p:sp>
        <p:nvSpPr>
          <p:cNvPr id="7" name="Line 12">
            <a:extLst>
              <a:ext uri="{FF2B5EF4-FFF2-40B4-BE49-F238E27FC236}">
                <a16:creationId xmlns:a16="http://schemas.microsoft.com/office/drawing/2014/main" id="{BEFAAC40-94E3-4778-8CFF-651998EC724A}"/>
              </a:ext>
            </a:extLst>
          </p:cNvPr>
          <p:cNvSpPr>
            <a:spLocks noChangeShapeType="1"/>
          </p:cNvSpPr>
          <p:nvPr/>
        </p:nvSpPr>
        <p:spPr bwMode="auto">
          <a:xfrm rot="16200000" flipH="1">
            <a:off x="8884740" y="3432175"/>
            <a:ext cx="2890837" cy="635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13">
            <a:extLst>
              <a:ext uri="{FF2B5EF4-FFF2-40B4-BE49-F238E27FC236}">
                <a16:creationId xmlns:a16="http://schemas.microsoft.com/office/drawing/2014/main" id="{FBC84400-9A22-4406-A546-95F5F034A55B}"/>
              </a:ext>
            </a:extLst>
          </p:cNvPr>
          <p:cNvSpPr>
            <a:spLocks noChangeShapeType="1"/>
          </p:cNvSpPr>
          <p:nvPr/>
        </p:nvSpPr>
        <p:spPr bwMode="auto">
          <a:xfrm rot="5400000">
            <a:off x="6652932" y="3386137"/>
            <a:ext cx="2797175" cy="2381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14">
            <a:extLst>
              <a:ext uri="{FF2B5EF4-FFF2-40B4-BE49-F238E27FC236}">
                <a16:creationId xmlns:a16="http://schemas.microsoft.com/office/drawing/2014/main" id="{C672FAB9-EE1D-4E6C-8770-B08B03ACAD4C}"/>
              </a:ext>
            </a:extLst>
          </p:cNvPr>
          <p:cNvSpPr txBox="1">
            <a:spLocks noChangeArrowheads="1"/>
          </p:cNvSpPr>
          <p:nvPr/>
        </p:nvSpPr>
        <p:spPr bwMode="auto">
          <a:xfrm>
            <a:off x="7879276" y="1532731"/>
            <a:ext cx="404812"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0">
                <a:solidFill>
                  <a:srgbClr val="0000FF"/>
                </a:solidFill>
                <a:latin typeface="Times New Roman" panose="02020603050405020304" pitchFamily="18" charset="0"/>
              </a:rPr>
              <a:t>A</a:t>
            </a:r>
          </a:p>
        </p:txBody>
      </p:sp>
      <p:sp>
        <p:nvSpPr>
          <p:cNvPr id="10" name="Text Box 15">
            <a:extLst>
              <a:ext uri="{FF2B5EF4-FFF2-40B4-BE49-F238E27FC236}">
                <a16:creationId xmlns:a16="http://schemas.microsoft.com/office/drawing/2014/main" id="{52D965FC-4F27-46B2-A5C0-A8C0F7E7F5D1}"/>
              </a:ext>
            </a:extLst>
          </p:cNvPr>
          <p:cNvSpPr txBox="1">
            <a:spLocks noChangeArrowheads="1"/>
          </p:cNvSpPr>
          <p:nvPr/>
        </p:nvSpPr>
        <p:spPr bwMode="auto">
          <a:xfrm>
            <a:off x="10139658" y="1477031"/>
            <a:ext cx="3873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0" dirty="0">
                <a:solidFill>
                  <a:srgbClr val="FF3300"/>
                </a:solidFill>
                <a:latin typeface="Times New Roman" panose="02020603050405020304" pitchFamily="18" charset="0"/>
              </a:rPr>
              <a:t>B</a:t>
            </a:r>
          </a:p>
        </p:txBody>
      </p:sp>
      <p:pic>
        <p:nvPicPr>
          <p:cNvPr id="3" name="Imagem 2">
            <a:extLst>
              <a:ext uri="{FF2B5EF4-FFF2-40B4-BE49-F238E27FC236}">
                <a16:creationId xmlns:a16="http://schemas.microsoft.com/office/drawing/2014/main" id="{A1ACBDC0-4D51-43B0-AE2D-2FA34C843D3E}"/>
              </a:ext>
            </a:extLst>
          </p:cNvPr>
          <p:cNvPicPr>
            <a:picLocks noChangeAspect="1"/>
          </p:cNvPicPr>
          <p:nvPr/>
        </p:nvPicPr>
        <p:blipFill>
          <a:blip r:embed="rId2"/>
          <a:stretch>
            <a:fillRect/>
          </a:stretch>
        </p:blipFill>
        <p:spPr>
          <a:xfrm>
            <a:off x="913765" y="1408241"/>
            <a:ext cx="6269534" cy="4041518"/>
          </a:xfrm>
          <a:prstGeom prst="rect">
            <a:avLst/>
          </a:prstGeom>
        </p:spPr>
      </p:pic>
      <p:sp>
        <p:nvSpPr>
          <p:cNvPr id="11" name="Line 5">
            <a:extLst>
              <a:ext uri="{FF2B5EF4-FFF2-40B4-BE49-F238E27FC236}">
                <a16:creationId xmlns:a16="http://schemas.microsoft.com/office/drawing/2014/main" id="{F1E5EE21-D7A9-42D8-8A2F-36642BB36F1F}"/>
              </a:ext>
            </a:extLst>
          </p:cNvPr>
          <p:cNvSpPr>
            <a:spLocks noChangeShapeType="1"/>
          </p:cNvSpPr>
          <p:nvPr/>
        </p:nvSpPr>
        <p:spPr bwMode="auto">
          <a:xfrm rot="5400000">
            <a:off x="9076156" y="2083762"/>
            <a:ext cx="300038" cy="2111173"/>
          </a:xfrm>
          <a:prstGeom prst="line">
            <a:avLst/>
          </a:prstGeom>
          <a:noFill/>
          <a:ln w="19050">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9">
            <a:extLst>
              <a:ext uri="{FF2B5EF4-FFF2-40B4-BE49-F238E27FC236}">
                <a16:creationId xmlns:a16="http://schemas.microsoft.com/office/drawing/2014/main" id="{50457FF1-1177-43DB-B25E-15212936902A}"/>
              </a:ext>
            </a:extLst>
          </p:cNvPr>
          <p:cNvSpPr txBox="1">
            <a:spLocks noChangeArrowheads="1"/>
          </p:cNvSpPr>
          <p:nvPr/>
        </p:nvSpPr>
        <p:spPr bwMode="auto">
          <a:xfrm rot="10367764" flipH="1" flipV="1">
            <a:off x="8264261" y="2792663"/>
            <a:ext cx="2155884" cy="276999"/>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en-US" altLang="en-US" sz="1200" b="0" dirty="0">
                <a:solidFill>
                  <a:srgbClr val="FF3300"/>
                </a:solidFill>
                <a:latin typeface="Times New Roman" panose="02020603050405020304" pitchFamily="18" charset="0"/>
              </a:rPr>
              <a:t>SYN=1 , seq=B, ACK=A+1</a:t>
            </a:r>
          </a:p>
        </p:txBody>
      </p:sp>
    </p:spTree>
    <p:extLst>
      <p:ext uri="{BB962C8B-B14F-4D97-AF65-F5344CB8AC3E}">
        <p14:creationId xmlns:p14="http://schemas.microsoft.com/office/powerpoint/2010/main" val="7076135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D3B722-A32B-4D1D-8E0F-464E34B6110B}"/>
              </a:ext>
            </a:extLst>
          </p:cNvPr>
          <p:cNvSpPr>
            <a:spLocks noGrp="1"/>
          </p:cNvSpPr>
          <p:nvPr>
            <p:ph type="title"/>
          </p:nvPr>
        </p:nvSpPr>
        <p:spPr>
          <a:xfrm>
            <a:off x="366252" y="137318"/>
            <a:ext cx="10515600" cy="1325563"/>
          </a:xfrm>
        </p:spPr>
        <p:txBody>
          <a:bodyPr/>
          <a:lstStyle/>
          <a:p>
            <a:r>
              <a:rPr lang="en-US" dirty="0"/>
              <a:t>TCP Three-Way Handshake</a:t>
            </a:r>
          </a:p>
        </p:txBody>
      </p:sp>
      <p:sp>
        <p:nvSpPr>
          <p:cNvPr id="5" name="Line 4">
            <a:extLst>
              <a:ext uri="{FF2B5EF4-FFF2-40B4-BE49-F238E27FC236}">
                <a16:creationId xmlns:a16="http://schemas.microsoft.com/office/drawing/2014/main" id="{17AC1F76-6542-4DFB-8866-93CF74832A7F}"/>
              </a:ext>
            </a:extLst>
          </p:cNvPr>
          <p:cNvSpPr>
            <a:spLocks noChangeShapeType="1"/>
          </p:cNvSpPr>
          <p:nvPr/>
        </p:nvSpPr>
        <p:spPr bwMode="auto">
          <a:xfrm rot="5400000" flipV="1">
            <a:off x="8912230" y="1334801"/>
            <a:ext cx="457201" cy="2170683"/>
          </a:xfrm>
          <a:prstGeom prst="line">
            <a:avLst/>
          </a:prstGeom>
          <a:noFill/>
          <a:ln w="19050">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8">
            <a:extLst>
              <a:ext uri="{FF2B5EF4-FFF2-40B4-BE49-F238E27FC236}">
                <a16:creationId xmlns:a16="http://schemas.microsoft.com/office/drawing/2014/main" id="{5462AD4D-2DC9-4CC6-A671-8E28BAEB270E}"/>
              </a:ext>
            </a:extLst>
          </p:cNvPr>
          <p:cNvSpPr txBox="1">
            <a:spLocks noChangeArrowheads="1"/>
          </p:cNvSpPr>
          <p:nvPr/>
        </p:nvSpPr>
        <p:spPr bwMode="auto">
          <a:xfrm rot="605430">
            <a:off x="8536534" y="2062135"/>
            <a:ext cx="1611339" cy="36933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dirty="0">
                <a:solidFill>
                  <a:srgbClr val="0000FF"/>
                </a:solidFill>
                <a:latin typeface="Times New Roman" panose="02020603050405020304" pitchFamily="18" charset="0"/>
              </a:rPr>
              <a:t>SYN=1, seq=A</a:t>
            </a:r>
          </a:p>
        </p:txBody>
      </p:sp>
      <p:sp>
        <p:nvSpPr>
          <p:cNvPr id="7" name="Line 12">
            <a:extLst>
              <a:ext uri="{FF2B5EF4-FFF2-40B4-BE49-F238E27FC236}">
                <a16:creationId xmlns:a16="http://schemas.microsoft.com/office/drawing/2014/main" id="{BEFAAC40-94E3-4778-8CFF-651998EC724A}"/>
              </a:ext>
            </a:extLst>
          </p:cNvPr>
          <p:cNvSpPr>
            <a:spLocks noChangeShapeType="1"/>
          </p:cNvSpPr>
          <p:nvPr/>
        </p:nvSpPr>
        <p:spPr bwMode="auto">
          <a:xfrm rot="16200000" flipH="1">
            <a:off x="8884740" y="3432175"/>
            <a:ext cx="2890837" cy="635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13">
            <a:extLst>
              <a:ext uri="{FF2B5EF4-FFF2-40B4-BE49-F238E27FC236}">
                <a16:creationId xmlns:a16="http://schemas.microsoft.com/office/drawing/2014/main" id="{FBC84400-9A22-4406-A546-95F5F034A55B}"/>
              </a:ext>
            </a:extLst>
          </p:cNvPr>
          <p:cNvSpPr>
            <a:spLocks noChangeShapeType="1"/>
          </p:cNvSpPr>
          <p:nvPr/>
        </p:nvSpPr>
        <p:spPr bwMode="auto">
          <a:xfrm rot="5400000">
            <a:off x="6652932" y="3386137"/>
            <a:ext cx="2797175" cy="2381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14">
            <a:extLst>
              <a:ext uri="{FF2B5EF4-FFF2-40B4-BE49-F238E27FC236}">
                <a16:creationId xmlns:a16="http://schemas.microsoft.com/office/drawing/2014/main" id="{C672FAB9-EE1D-4E6C-8770-B08B03ACAD4C}"/>
              </a:ext>
            </a:extLst>
          </p:cNvPr>
          <p:cNvSpPr txBox="1">
            <a:spLocks noChangeArrowheads="1"/>
          </p:cNvSpPr>
          <p:nvPr/>
        </p:nvSpPr>
        <p:spPr bwMode="auto">
          <a:xfrm>
            <a:off x="7879276" y="1532731"/>
            <a:ext cx="404812"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0">
                <a:solidFill>
                  <a:srgbClr val="0000FF"/>
                </a:solidFill>
                <a:latin typeface="Times New Roman" panose="02020603050405020304" pitchFamily="18" charset="0"/>
              </a:rPr>
              <a:t>A</a:t>
            </a:r>
          </a:p>
        </p:txBody>
      </p:sp>
      <p:sp>
        <p:nvSpPr>
          <p:cNvPr id="10" name="Text Box 15">
            <a:extLst>
              <a:ext uri="{FF2B5EF4-FFF2-40B4-BE49-F238E27FC236}">
                <a16:creationId xmlns:a16="http://schemas.microsoft.com/office/drawing/2014/main" id="{52D965FC-4F27-46B2-A5C0-A8C0F7E7F5D1}"/>
              </a:ext>
            </a:extLst>
          </p:cNvPr>
          <p:cNvSpPr txBox="1">
            <a:spLocks noChangeArrowheads="1"/>
          </p:cNvSpPr>
          <p:nvPr/>
        </p:nvSpPr>
        <p:spPr bwMode="auto">
          <a:xfrm>
            <a:off x="10139658" y="1477031"/>
            <a:ext cx="38735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400" b="0" dirty="0">
                <a:solidFill>
                  <a:srgbClr val="FF3300"/>
                </a:solidFill>
                <a:latin typeface="Times New Roman" panose="02020603050405020304" pitchFamily="18" charset="0"/>
              </a:rPr>
              <a:t>B</a:t>
            </a:r>
          </a:p>
        </p:txBody>
      </p:sp>
      <p:sp>
        <p:nvSpPr>
          <p:cNvPr id="11" name="Line 5">
            <a:extLst>
              <a:ext uri="{FF2B5EF4-FFF2-40B4-BE49-F238E27FC236}">
                <a16:creationId xmlns:a16="http://schemas.microsoft.com/office/drawing/2014/main" id="{F1E5EE21-D7A9-42D8-8A2F-36642BB36F1F}"/>
              </a:ext>
            </a:extLst>
          </p:cNvPr>
          <p:cNvSpPr>
            <a:spLocks noChangeShapeType="1"/>
          </p:cNvSpPr>
          <p:nvPr/>
        </p:nvSpPr>
        <p:spPr bwMode="auto">
          <a:xfrm rot="5400000">
            <a:off x="9104875" y="1939943"/>
            <a:ext cx="127499" cy="2226273"/>
          </a:xfrm>
          <a:prstGeom prst="line">
            <a:avLst/>
          </a:prstGeom>
          <a:noFill/>
          <a:ln w="19050">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9">
            <a:extLst>
              <a:ext uri="{FF2B5EF4-FFF2-40B4-BE49-F238E27FC236}">
                <a16:creationId xmlns:a16="http://schemas.microsoft.com/office/drawing/2014/main" id="{50457FF1-1177-43DB-B25E-15212936902A}"/>
              </a:ext>
            </a:extLst>
          </p:cNvPr>
          <p:cNvSpPr txBox="1">
            <a:spLocks noChangeArrowheads="1"/>
          </p:cNvSpPr>
          <p:nvPr/>
        </p:nvSpPr>
        <p:spPr bwMode="auto">
          <a:xfrm rot="10800000" flipH="1" flipV="1">
            <a:off x="8177449" y="2702806"/>
            <a:ext cx="2155884" cy="276999"/>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en-US" altLang="en-US" sz="1200" b="0" dirty="0">
                <a:solidFill>
                  <a:srgbClr val="FF3300"/>
                </a:solidFill>
                <a:latin typeface="Times New Roman" panose="02020603050405020304" pitchFamily="18" charset="0"/>
              </a:rPr>
              <a:t>SYN=1 , seq=B, ACK=A+1</a:t>
            </a:r>
          </a:p>
        </p:txBody>
      </p:sp>
      <p:pic>
        <p:nvPicPr>
          <p:cNvPr id="4" name="Imagem 3">
            <a:extLst>
              <a:ext uri="{FF2B5EF4-FFF2-40B4-BE49-F238E27FC236}">
                <a16:creationId xmlns:a16="http://schemas.microsoft.com/office/drawing/2014/main" id="{64343F76-A5AC-4960-8359-B5B95BAD0A39}"/>
              </a:ext>
            </a:extLst>
          </p:cNvPr>
          <p:cNvPicPr>
            <a:picLocks noChangeAspect="1"/>
          </p:cNvPicPr>
          <p:nvPr/>
        </p:nvPicPr>
        <p:blipFill>
          <a:blip r:embed="rId2"/>
          <a:stretch>
            <a:fillRect/>
          </a:stretch>
        </p:blipFill>
        <p:spPr>
          <a:xfrm>
            <a:off x="621571" y="1557418"/>
            <a:ext cx="6167537" cy="4017471"/>
          </a:xfrm>
          <a:prstGeom prst="rect">
            <a:avLst/>
          </a:prstGeom>
        </p:spPr>
      </p:pic>
      <p:sp>
        <p:nvSpPr>
          <p:cNvPr id="40" name="Line 4">
            <a:extLst>
              <a:ext uri="{FF2B5EF4-FFF2-40B4-BE49-F238E27FC236}">
                <a16:creationId xmlns:a16="http://schemas.microsoft.com/office/drawing/2014/main" id="{090F9E83-E2AE-4CE5-9B02-285F9E87368C}"/>
              </a:ext>
            </a:extLst>
          </p:cNvPr>
          <p:cNvSpPr>
            <a:spLocks noChangeShapeType="1"/>
          </p:cNvSpPr>
          <p:nvPr/>
        </p:nvSpPr>
        <p:spPr bwMode="auto">
          <a:xfrm rot="5400000" flipV="1">
            <a:off x="9022188" y="2590203"/>
            <a:ext cx="277000" cy="2194523"/>
          </a:xfrm>
          <a:prstGeom prst="line">
            <a:avLst/>
          </a:prstGeom>
          <a:noFill/>
          <a:ln w="19050">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8">
            <a:extLst>
              <a:ext uri="{FF2B5EF4-FFF2-40B4-BE49-F238E27FC236}">
                <a16:creationId xmlns:a16="http://schemas.microsoft.com/office/drawing/2014/main" id="{82308F57-6004-4D6C-9929-5734DF4927E9}"/>
              </a:ext>
            </a:extLst>
          </p:cNvPr>
          <p:cNvSpPr txBox="1">
            <a:spLocks noChangeArrowheads="1"/>
          </p:cNvSpPr>
          <p:nvPr/>
        </p:nvSpPr>
        <p:spPr bwMode="auto">
          <a:xfrm rot="378588">
            <a:off x="8369181" y="3281462"/>
            <a:ext cx="1718484" cy="30777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1400" b="0" dirty="0">
                <a:solidFill>
                  <a:srgbClr val="0000FF"/>
                </a:solidFill>
                <a:latin typeface="Times New Roman" panose="02020603050405020304" pitchFamily="18" charset="0"/>
              </a:rPr>
              <a:t>seq=A+1, ACK=B+1</a:t>
            </a:r>
          </a:p>
        </p:txBody>
      </p:sp>
    </p:spTree>
    <p:extLst>
      <p:ext uri="{BB962C8B-B14F-4D97-AF65-F5344CB8AC3E}">
        <p14:creationId xmlns:p14="http://schemas.microsoft.com/office/powerpoint/2010/main" val="347865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E5A63-5282-4BAE-9AA3-5BEC4B632CAA}"/>
              </a:ext>
            </a:extLst>
          </p:cNvPr>
          <p:cNvSpPr>
            <a:spLocks noGrp="1"/>
          </p:cNvSpPr>
          <p:nvPr>
            <p:ph type="title"/>
          </p:nvPr>
        </p:nvSpPr>
        <p:spPr>
          <a:xfrm>
            <a:off x="199103" y="118858"/>
            <a:ext cx="10515600" cy="1325563"/>
          </a:xfrm>
        </p:spPr>
        <p:txBody>
          <a:bodyPr/>
          <a:lstStyle/>
          <a:p>
            <a:r>
              <a:rPr lang="en-US" dirty="0"/>
              <a:t>Hexadecimal Number System</a:t>
            </a:r>
          </a:p>
        </p:txBody>
      </p:sp>
      <p:pic>
        <p:nvPicPr>
          <p:cNvPr id="5" name="Imagem 4">
            <a:extLst>
              <a:ext uri="{FF2B5EF4-FFF2-40B4-BE49-F238E27FC236}">
                <a16:creationId xmlns:a16="http://schemas.microsoft.com/office/drawing/2014/main" id="{2DAD4F7F-E6CE-4FE2-89BD-FB855ACCAD69}"/>
              </a:ext>
            </a:extLst>
          </p:cNvPr>
          <p:cNvPicPr>
            <a:picLocks noChangeAspect="1"/>
          </p:cNvPicPr>
          <p:nvPr/>
        </p:nvPicPr>
        <p:blipFill>
          <a:blip r:embed="rId2"/>
          <a:stretch>
            <a:fillRect/>
          </a:stretch>
        </p:blipFill>
        <p:spPr>
          <a:xfrm>
            <a:off x="668020" y="2120117"/>
            <a:ext cx="10246360" cy="2617765"/>
          </a:xfrm>
          <a:prstGeom prst="rect">
            <a:avLst/>
          </a:prstGeom>
        </p:spPr>
      </p:pic>
      <p:sp>
        <p:nvSpPr>
          <p:cNvPr id="7" name="Retângulo 6">
            <a:extLst>
              <a:ext uri="{FF2B5EF4-FFF2-40B4-BE49-F238E27FC236}">
                <a16:creationId xmlns:a16="http://schemas.microsoft.com/office/drawing/2014/main" id="{35943C6D-2295-4E6D-9EDA-871913725F13}"/>
              </a:ext>
            </a:extLst>
          </p:cNvPr>
          <p:cNvSpPr/>
          <p:nvPr/>
        </p:nvSpPr>
        <p:spPr>
          <a:xfrm>
            <a:off x="3870960" y="3535680"/>
            <a:ext cx="7467600" cy="1483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374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68BD67-C51A-423F-82C7-AB15616557CF}"/>
              </a:ext>
            </a:extLst>
          </p:cNvPr>
          <p:cNvSpPr>
            <a:spLocks noGrp="1"/>
          </p:cNvSpPr>
          <p:nvPr>
            <p:ph type="title"/>
          </p:nvPr>
        </p:nvSpPr>
        <p:spPr>
          <a:xfrm>
            <a:off x="562897" y="21456"/>
            <a:ext cx="10515600" cy="1325563"/>
          </a:xfrm>
        </p:spPr>
        <p:txBody>
          <a:bodyPr/>
          <a:lstStyle/>
          <a:p>
            <a:r>
              <a:rPr lang="en-US" dirty="0"/>
              <a:t>Connection Termination</a:t>
            </a:r>
          </a:p>
        </p:txBody>
      </p:sp>
      <p:pic>
        <p:nvPicPr>
          <p:cNvPr id="1026" name="Picture 2">
            <a:extLst>
              <a:ext uri="{FF2B5EF4-FFF2-40B4-BE49-F238E27FC236}">
                <a16:creationId xmlns:a16="http://schemas.microsoft.com/office/drawing/2014/main" id="{75B59C36-21A3-43F8-B0A3-08F74DCED1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480" y="1076632"/>
            <a:ext cx="5882007" cy="470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451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2B3025-0CC5-46F0-B375-876A9D8CBA3B}"/>
              </a:ext>
            </a:extLst>
          </p:cNvPr>
          <p:cNvSpPr>
            <a:spLocks noGrp="1"/>
          </p:cNvSpPr>
          <p:nvPr>
            <p:ph type="title"/>
          </p:nvPr>
        </p:nvSpPr>
        <p:spPr/>
        <p:txBody>
          <a:bodyPr/>
          <a:lstStyle/>
          <a:p>
            <a:r>
              <a:rPr lang="en-US" dirty="0"/>
              <a:t>TCP Retransmission (ARQ)</a:t>
            </a:r>
          </a:p>
        </p:txBody>
      </p:sp>
      <p:sp>
        <p:nvSpPr>
          <p:cNvPr id="3" name="Espaço Reservado para Conteúdo 2">
            <a:extLst>
              <a:ext uri="{FF2B5EF4-FFF2-40B4-BE49-F238E27FC236}">
                <a16:creationId xmlns:a16="http://schemas.microsoft.com/office/drawing/2014/main" id="{4C3FC77C-C935-48CC-8DF1-D9C95EC136FB}"/>
              </a:ext>
            </a:extLst>
          </p:cNvPr>
          <p:cNvSpPr>
            <a:spLocks noGrp="1"/>
          </p:cNvSpPr>
          <p:nvPr>
            <p:ph idx="1"/>
          </p:nvPr>
        </p:nvSpPr>
        <p:spPr>
          <a:xfrm>
            <a:off x="838200" y="1582994"/>
            <a:ext cx="6486832" cy="3868237"/>
          </a:xfrm>
        </p:spPr>
        <p:txBody>
          <a:bodyPr>
            <a:normAutofit lnSpcReduction="10000"/>
          </a:bodyPr>
          <a:lstStyle/>
          <a:p>
            <a:r>
              <a:rPr lang="en-US" b="1" dirty="0"/>
              <a:t>Automatic Repeat </a:t>
            </a:r>
            <a:r>
              <a:rPr lang="en-US" b="1" dirty="0" err="1"/>
              <a:t>reQuest</a:t>
            </a:r>
            <a:r>
              <a:rPr lang="en-US" b="1" dirty="0"/>
              <a:t> (ARQ)</a:t>
            </a:r>
          </a:p>
          <a:p>
            <a:r>
              <a:rPr lang="en-US" dirty="0"/>
              <a:t>Automatic Repeat Request</a:t>
            </a:r>
          </a:p>
          <a:p>
            <a:pPr lvl="1"/>
            <a:r>
              <a:rPr lang="en-US" dirty="0"/>
              <a:t>Receiver sends acknowledgment (ACK) when it receives packet</a:t>
            </a:r>
          </a:p>
          <a:p>
            <a:pPr lvl="1"/>
            <a:r>
              <a:rPr lang="en-US" dirty="0"/>
              <a:t>Sender waits for ACK and timeouts if it does not arrive within some time period</a:t>
            </a:r>
          </a:p>
          <a:p>
            <a:r>
              <a:rPr lang="en-US" dirty="0"/>
              <a:t>Simplest ARQ protocol</a:t>
            </a:r>
          </a:p>
          <a:p>
            <a:pPr lvl="1"/>
            <a:r>
              <a:rPr lang="en-US" dirty="0"/>
              <a:t>Stop and wait</a:t>
            </a:r>
          </a:p>
          <a:p>
            <a:pPr lvl="1"/>
            <a:r>
              <a:rPr lang="en-US" dirty="0"/>
              <a:t>Send a packet, stop and wait until ACK arrives </a:t>
            </a:r>
          </a:p>
        </p:txBody>
      </p:sp>
      <p:sp>
        <p:nvSpPr>
          <p:cNvPr id="4" name="Rectangle 2">
            <a:extLst>
              <a:ext uri="{FF2B5EF4-FFF2-40B4-BE49-F238E27FC236}">
                <a16:creationId xmlns:a16="http://schemas.microsoft.com/office/drawing/2014/main" id="{3403BD1F-C1DF-49FF-A193-BB5E6B0ED6E5}"/>
              </a:ext>
            </a:extLst>
          </p:cNvPr>
          <p:cNvSpPr>
            <a:spLocks noChangeArrowheads="1"/>
          </p:cNvSpPr>
          <p:nvPr/>
        </p:nvSpPr>
        <p:spPr bwMode="auto">
          <a:xfrm>
            <a:off x="7927258" y="1157287"/>
            <a:ext cx="3429000" cy="3810000"/>
          </a:xfrm>
          <a:prstGeom prst="rect">
            <a:avLst/>
          </a:prstGeom>
          <a:solidFill>
            <a:srgbClr val="FFFFFF"/>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 name="Text Box 4">
            <a:extLst>
              <a:ext uri="{FF2B5EF4-FFF2-40B4-BE49-F238E27FC236}">
                <a16:creationId xmlns:a16="http://schemas.microsoft.com/office/drawing/2014/main" id="{D9DC9FD4-0397-4E11-A51B-BCE5D56C3B31}"/>
              </a:ext>
            </a:extLst>
          </p:cNvPr>
          <p:cNvSpPr txBox="1">
            <a:spLocks noChangeArrowheads="1"/>
          </p:cNvSpPr>
          <p:nvPr/>
        </p:nvSpPr>
        <p:spPr bwMode="auto">
          <a:xfrm>
            <a:off x="8003458" y="4052887"/>
            <a:ext cx="749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Time</a:t>
            </a:r>
          </a:p>
        </p:txBody>
      </p:sp>
      <p:sp>
        <p:nvSpPr>
          <p:cNvPr id="6" name="Line 5">
            <a:extLst>
              <a:ext uri="{FF2B5EF4-FFF2-40B4-BE49-F238E27FC236}">
                <a16:creationId xmlns:a16="http://schemas.microsoft.com/office/drawing/2014/main" id="{C4AC2324-13FE-42D9-90FF-2A1B14384300}"/>
              </a:ext>
            </a:extLst>
          </p:cNvPr>
          <p:cNvSpPr>
            <a:spLocks noChangeShapeType="1"/>
          </p:cNvSpPr>
          <p:nvPr/>
        </p:nvSpPr>
        <p:spPr bwMode="auto">
          <a:xfrm>
            <a:off x="10656171" y="2174875"/>
            <a:ext cx="3175" cy="186531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a:extLst>
              <a:ext uri="{FF2B5EF4-FFF2-40B4-BE49-F238E27FC236}">
                <a16:creationId xmlns:a16="http://schemas.microsoft.com/office/drawing/2014/main" id="{227A75F6-3EA7-479E-BB90-519FC6AE9585}"/>
              </a:ext>
            </a:extLst>
          </p:cNvPr>
          <p:cNvGrpSpPr>
            <a:grpSpLocks/>
          </p:cNvGrpSpPr>
          <p:nvPr/>
        </p:nvGrpSpPr>
        <p:grpSpPr bwMode="auto">
          <a:xfrm rot="688582">
            <a:off x="9279808" y="2354262"/>
            <a:ext cx="1385888" cy="396875"/>
            <a:chOff x="1105" y="1277"/>
            <a:chExt cx="912" cy="224"/>
          </a:xfrm>
        </p:grpSpPr>
        <p:sp>
          <p:nvSpPr>
            <p:cNvPr id="8" name="Line 7">
              <a:extLst>
                <a:ext uri="{FF2B5EF4-FFF2-40B4-BE49-F238E27FC236}">
                  <a16:creationId xmlns:a16="http://schemas.microsoft.com/office/drawing/2014/main" id="{D43BE321-818F-41AF-B964-DCEC638CB4A8}"/>
                </a:ext>
              </a:extLst>
            </p:cNvPr>
            <p:cNvSpPr>
              <a:spLocks noChangeShapeType="1"/>
            </p:cNvSpPr>
            <p:nvPr/>
          </p:nvSpPr>
          <p:spPr bwMode="auto">
            <a:xfrm>
              <a:off x="1105" y="1487"/>
              <a:ext cx="912" cy="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8">
              <a:extLst>
                <a:ext uri="{FF2B5EF4-FFF2-40B4-BE49-F238E27FC236}">
                  <a16:creationId xmlns:a16="http://schemas.microsoft.com/office/drawing/2014/main" id="{A57C62AB-3C0D-4B66-B7C2-FC332D49BF52}"/>
                </a:ext>
              </a:extLst>
            </p:cNvPr>
            <p:cNvSpPr txBox="1">
              <a:spLocks noChangeArrowheads="1"/>
            </p:cNvSpPr>
            <p:nvPr/>
          </p:nvSpPr>
          <p:spPr bwMode="auto">
            <a:xfrm>
              <a:off x="1189" y="1277"/>
              <a:ext cx="632"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Packet</a:t>
              </a:r>
            </a:p>
          </p:txBody>
        </p:sp>
      </p:grpSp>
      <p:grpSp>
        <p:nvGrpSpPr>
          <p:cNvPr id="10" name="Group 9">
            <a:extLst>
              <a:ext uri="{FF2B5EF4-FFF2-40B4-BE49-F238E27FC236}">
                <a16:creationId xmlns:a16="http://schemas.microsoft.com/office/drawing/2014/main" id="{24BCFAAD-D5EE-419C-BF08-F4E2C74FBC77}"/>
              </a:ext>
            </a:extLst>
          </p:cNvPr>
          <p:cNvGrpSpPr>
            <a:grpSpLocks/>
          </p:cNvGrpSpPr>
          <p:nvPr/>
        </p:nvGrpSpPr>
        <p:grpSpPr bwMode="auto">
          <a:xfrm rot="-1217168">
            <a:off x="9133758" y="3105150"/>
            <a:ext cx="1447800" cy="396875"/>
            <a:chOff x="1133" y="1733"/>
            <a:chExt cx="912" cy="250"/>
          </a:xfrm>
        </p:grpSpPr>
        <p:sp>
          <p:nvSpPr>
            <p:cNvPr id="11" name="Line 10">
              <a:extLst>
                <a:ext uri="{FF2B5EF4-FFF2-40B4-BE49-F238E27FC236}">
                  <a16:creationId xmlns:a16="http://schemas.microsoft.com/office/drawing/2014/main" id="{E4B31DCA-543B-4A65-B87A-5897FE9C5BC0}"/>
                </a:ext>
              </a:extLst>
            </p:cNvPr>
            <p:cNvSpPr>
              <a:spLocks noChangeShapeType="1"/>
            </p:cNvSpPr>
            <p:nvPr/>
          </p:nvSpPr>
          <p:spPr bwMode="auto">
            <a:xfrm rot="688582">
              <a:off x="1133" y="1965"/>
              <a:ext cx="912" cy="1"/>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1">
              <a:extLst>
                <a:ext uri="{FF2B5EF4-FFF2-40B4-BE49-F238E27FC236}">
                  <a16:creationId xmlns:a16="http://schemas.microsoft.com/office/drawing/2014/main" id="{FF2E0E0E-59FF-46CD-B87D-EFC20FC62DA8}"/>
                </a:ext>
              </a:extLst>
            </p:cNvPr>
            <p:cNvSpPr txBox="1">
              <a:spLocks noChangeArrowheads="1"/>
            </p:cNvSpPr>
            <p:nvPr/>
          </p:nvSpPr>
          <p:spPr bwMode="auto">
            <a:xfrm rot="688582">
              <a:off x="1328" y="1733"/>
              <a:ext cx="44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ACK</a:t>
              </a:r>
            </a:p>
          </p:txBody>
        </p:sp>
      </p:grpSp>
      <p:cxnSp>
        <p:nvCxnSpPr>
          <p:cNvPr id="13" name="AutoShape 12">
            <a:extLst>
              <a:ext uri="{FF2B5EF4-FFF2-40B4-BE49-F238E27FC236}">
                <a16:creationId xmlns:a16="http://schemas.microsoft.com/office/drawing/2014/main" id="{585F7101-31FF-4DD5-94A4-44576CE7CAFC}"/>
              </a:ext>
            </a:extLst>
          </p:cNvPr>
          <p:cNvCxnSpPr>
            <a:cxnSpLocks noChangeShapeType="1"/>
          </p:cNvCxnSpPr>
          <p:nvPr/>
        </p:nvCxnSpPr>
        <p:spPr bwMode="auto">
          <a:xfrm rot="5400000" flipV="1">
            <a:off x="8275715" y="3105943"/>
            <a:ext cx="1890712" cy="3175"/>
          </a:xfrm>
          <a:prstGeom prst="bentConnector5">
            <a:avLst>
              <a:gd name="adj1" fmla="val 22833"/>
              <a:gd name="adj2" fmla="val -6800005"/>
              <a:gd name="adj3" fmla="val 84634"/>
            </a:avLst>
          </a:prstGeom>
          <a:noFill/>
          <a:ln w="127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 Box 13">
            <a:extLst>
              <a:ext uri="{FF2B5EF4-FFF2-40B4-BE49-F238E27FC236}">
                <a16:creationId xmlns:a16="http://schemas.microsoft.com/office/drawing/2014/main" id="{C294D75D-0359-4301-BA5C-4CEFE59BC910}"/>
              </a:ext>
            </a:extLst>
          </p:cNvPr>
          <p:cNvSpPr txBox="1">
            <a:spLocks noChangeArrowheads="1"/>
          </p:cNvSpPr>
          <p:nvPr/>
        </p:nvSpPr>
        <p:spPr bwMode="auto">
          <a:xfrm rot="16200000">
            <a:off x="8218565" y="2861468"/>
            <a:ext cx="12144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b="0" dirty="0">
                <a:solidFill>
                  <a:srgbClr val="000000"/>
                </a:solidFill>
                <a:latin typeface="Arial" panose="020B0604020202020204" pitchFamily="34" charset="0"/>
              </a:rPr>
              <a:t>Timeout</a:t>
            </a:r>
          </a:p>
        </p:txBody>
      </p:sp>
      <p:sp>
        <p:nvSpPr>
          <p:cNvPr id="15" name="Text Box 15">
            <a:extLst>
              <a:ext uri="{FF2B5EF4-FFF2-40B4-BE49-F238E27FC236}">
                <a16:creationId xmlns:a16="http://schemas.microsoft.com/office/drawing/2014/main" id="{C58ADE77-14EC-4828-AF62-082E8C6B1F1A}"/>
              </a:ext>
            </a:extLst>
          </p:cNvPr>
          <p:cNvSpPr txBox="1">
            <a:spLocks noChangeArrowheads="1"/>
          </p:cNvSpPr>
          <p:nvPr/>
        </p:nvSpPr>
        <p:spPr bwMode="auto">
          <a:xfrm>
            <a:off x="8689258" y="1690687"/>
            <a:ext cx="1003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Sender</a:t>
            </a:r>
          </a:p>
        </p:txBody>
      </p:sp>
      <p:sp>
        <p:nvSpPr>
          <p:cNvPr id="16" name="Text Box 16">
            <a:extLst>
              <a:ext uri="{FF2B5EF4-FFF2-40B4-BE49-F238E27FC236}">
                <a16:creationId xmlns:a16="http://schemas.microsoft.com/office/drawing/2014/main" id="{F4B2CCF4-3C22-4F74-8C13-EBADCF8526D5}"/>
              </a:ext>
            </a:extLst>
          </p:cNvPr>
          <p:cNvSpPr txBox="1">
            <a:spLocks noChangeArrowheads="1"/>
          </p:cNvSpPr>
          <p:nvPr/>
        </p:nvSpPr>
        <p:spPr bwMode="auto">
          <a:xfrm>
            <a:off x="10044983" y="1690687"/>
            <a:ext cx="11874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Receiver</a:t>
            </a:r>
          </a:p>
        </p:txBody>
      </p:sp>
      <p:sp>
        <p:nvSpPr>
          <p:cNvPr id="17" name="Line 17">
            <a:extLst>
              <a:ext uri="{FF2B5EF4-FFF2-40B4-BE49-F238E27FC236}">
                <a16:creationId xmlns:a16="http://schemas.microsoft.com/office/drawing/2014/main" id="{F9BD1402-F72B-4558-B78F-4211D226482D}"/>
              </a:ext>
            </a:extLst>
          </p:cNvPr>
          <p:cNvSpPr>
            <a:spLocks noChangeShapeType="1"/>
          </p:cNvSpPr>
          <p:nvPr/>
        </p:nvSpPr>
        <p:spPr bwMode="auto">
          <a:xfrm>
            <a:off x="8384458" y="2147887"/>
            <a:ext cx="0" cy="19050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8" name="Line 18">
            <a:extLst>
              <a:ext uri="{FF2B5EF4-FFF2-40B4-BE49-F238E27FC236}">
                <a16:creationId xmlns:a16="http://schemas.microsoft.com/office/drawing/2014/main" id="{A13B2AAE-CDD6-4C78-9629-C64CDEAE70D4}"/>
              </a:ext>
            </a:extLst>
          </p:cNvPr>
          <p:cNvSpPr>
            <a:spLocks noChangeShapeType="1"/>
          </p:cNvSpPr>
          <p:nvPr/>
        </p:nvSpPr>
        <p:spPr bwMode="auto">
          <a:xfrm>
            <a:off x="9222658" y="2174875"/>
            <a:ext cx="3175" cy="186531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70417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2B3025-0CC5-46F0-B375-876A9D8CBA3B}"/>
              </a:ext>
            </a:extLst>
          </p:cNvPr>
          <p:cNvSpPr>
            <a:spLocks noGrp="1"/>
          </p:cNvSpPr>
          <p:nvPr>
            <p:ph type="title"/>
          </p:nvPr>
        </p:nvSpPr>
        <p:spPr>
          <a:xfrm>
            <a:off x="29372" y="74592"/>
            <a:ext cx="10515600" cy="1045520"/>
          </a:xfrm>
        </p:spPr>
        <p:txBody>
          <a:bodyPr/>
          <a:lstStyle/>
          <a:p>
            <a:r>
              <a:rPr lang="en-US" dirty="0"/>
              <a:t>Reasons for Retransmission</a:t>
            </a:r>
          </a:p>
        </p:txBody>
      </p:sp>
      <p:grpSp>
        <p:nvGrpSpPr>
          <p:cNvPr id="21" name="Group 4">
            <a:extLst>
              <a:ext uri="{FF2B5EF4-FFF2-40B4-BE49-F238E27FC236}">
                <a16:creationId xmlns:a16="http://schemas.microsoft.com/office/drawing/2014/main" id="{11F6DDE8-4B0F-46DE-BCA8-3788F499638A}"/>
              </a:ext>
            </a:extLst>
          </p:cNvPr>
          <p:cNvGrpSpPr>
            <a:grpSpLocks/>
          </p:cNvGrpSpPr>
          <p:nvPr/>
        </p:nvGrpSpPr>
        <p:grpSpPr bwMode="auto">
          <a:xfrm rot="688582">
            <a:off x="8935888" y="1617431"/>
            <a:ext cx="1447800" cy="396875"/>
            <a:chOff x="1105" y="1265"/>
            <a:chExt cx="912" cy="250"/>
          </a:xfrm>
        </p:grpSpPr>
        <p:sp>
          <p:nvSpPr>
            <p:cNvPr id="22" name="Line 5">
              <a:extLst>
                <a:ext uri="{FF2B5EF4-FFF2-40B4-BE49-F238E27FC236}">
                  <a16:creationId xmlns:a16="http://schemas.microsoft.com/office/drawing/2014/main" id="{C91A8F35-BA64-4BE5-806F-23FBF83CDB45}"/>
                </a:ext>
              </a:extLst>
            </p:cNvPr>
            <p:cNvSpPr>
              <a:spLocks noChangeShapeType="1"/>
            </p:cNvSpPr>
            <p:nvPr/>
          </p:nvSpPr>
          <p:spPr bwMode="auto">
            <a:xfrm>
              <a:off x="1105" y="1487"/>
              <a:ext cx="912" cy="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Text Box 6">
              <a:extLst>
                <a:ext uri="{FF2B5EF4-FFF2-40B4-BE49-F238E27FC236}">
                  <a16:creationId xmlns:a16="http://schemas.microsoft.com/office/drawing/2014/main" id="{4FF7BE38-FBB8-4351-A2C0-BF8208500083}"/>
                </a:ext>
              </a:extLst>
            </p:cNvPr>
            <p:cNvSpPr txBox="1">
              <a:spLocks noChangeArrowheads="1"/>
            </p:cNvSpPr>
            <p:nvPr/>
          </p:nvSpPr>
          <p:spPr bwMode="auto">
            <a:xfrm>
              <a:off x="1202" y="1265"/>
              <a:ext cx="6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Packet</a:t>
              </a:r>
            </a:p>
          </p:txBody>
        </p:sp>
      </p:grpSp>
      <p:grpSp>
        <p:nvGrpSpPr>
          <p:cNvPr id="24" name="Group 7">
            <a:extLst>
              <a:ext uri="{FF2B5EF4-FFF2-40B4-BE49-F238E27FC236}">
                <a16:creationId xmlns:a16="http://schemas.microsoft.com/office/drawing/2014/main" id="{09CF4410-CC52-4175-991C-28122BE42DBB}"/>
              </a:ext>
            </a:extLst>
          </p:cNvPr>
          <p:cNvGrpSpPr>
            <a:grpSpLocks/>
          </p:cNvGrpSpPr>
          <p:nvPr/>
        </p:nvGrpSpPr>
        <p:grpSpPr bwMode="auto">
          <a:xfrm rot="-673732">
            <a:off x="8624738" y="2354031"/>
            <a:ext cx="1752600" cy="501650"/>
            <a:chOff x="4062" y="1664"/>
            <a:chExt cx="951" cy="316"/>
          </a:xfrm>
        </p:grpSpPr>
        <p:sp>
          <p:nvSpPr>
            <p:cNvPr id="25" name="Line 8">
              <a:extLst>
                <a:ext uri="{FF2B5EF4-FFF2-40B4-BE49-F238E27FC236}">
                  <a16:creationId xmlns:a16="http://schemas.microsoft.com/office/drawing/2014/main" id="{E0D4639F-FA02-48A0-8300-AD068A9C3746}"/>
                </a:ext>
              </a:extLst>
            </p:cNvPr>
            <p:cNvSpPr>
              <a:spLocks noChangeShapeType="1"/>
            </p:cNvSpPr>
            <p:nvPr/>
          </p:nvSpPr>
          <p:spPr bwMode="auto">
            <a:xfrm rot="-1520557">
              <a:off x="4061" y="1979"/>
              <a:ext cx="951" cy="1"/>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9">
              <a:extLst>
                <a:ext uri="{FF2B5EF4-FFF2-40B4-BE49-F238E27FC236}">
                  <a16:creationId xmlns:a16="http://schemas.microsoft.com/office/drawing/2014/main" id="{0083BE10-4CA7-4035-AE54-7E2FF2298633}"/>
                </a:ext>
              </a:extLst>
            </p:cNvPr>
            <p:cNvSpPr txBox="1">
              <a:spLocks noChangeArrowheads="1"/>
            </p:cNvSpPr>
            <p:nvPr/>
          </p:nvSpPr>
          <p:spPr bwMode="auto">
            <a:xfrm rot="-1520557">
              <a:off x="4450" y="1664"/>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r" eaLnBrk="0" hangingPunct="0"/>
              <a:r>
                <a:rPr lang="en-US" altLang="en-US" b="0">
                  <a:solidFill>
                    <a:srgbClr val="000000"/>
                  </a:solidFill>
                  <a:latin typeface="Arial" panose="020B0604020202020204" pitchFamily="34" charset="0"/>
                </a:rPr>
                <a:t>ACK</a:t>
              </a:r>
            </a:p>
          </p:txBody>
        </p:sp>
      </p:grpSp>
      <p:cxnSp>
        <p:nvCxnSpPr>
          <p:cNvPr id="27" name="AutoShape 10">
            <a:extLst>
              <a:ext uri="{FF2B5EF4-FFF2-40B4-BE49-F238E27FC236}">
                <a16:creationId xmlns:a16="http://schemas.microsoft.com/office/drawing/2014/main" id="{E5C49B47-BC6B-4771-97A8-D2A25E956F81}"/>
              </a:ext>
            </a:extLst>
          </p:cNvPr>
          <p:cNvCxnSpPr>
            <a:cxnSpLocks noChangeShapeType="1"/>
          </p:cNvCxnSpPr>
          <p:nvPr/>
        </p:nvCxnSpPr>
        <p:spPr bwMode="auto">
          <a:xfrm rot="5400000" flipV="1">
            <a:off x="7914331" y="2324662"/>
            <a:ext cx="1890713" cy="3175"/>
          </a:xfrm>
          <a:prstGeom prst="bentConnector5">
            <a:avLst>
              <a:gd name="adj1" fmla="val 22833"/>
              <a:gd name="adj2" fmla="val -6800005"/>
              <a:gd name="adj3" fmla="val 85472"/>
            </a:avLst>
          </a:prstGeom>
          <a:noFill/>
          <a:ln w="127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 Box 11">
            <a:extLst>
              <a:ext uri="{FF2B5EF4-FFF2-40B4-BE49-F238E27FC236}">
                <a16:creationId xmlns:a16="http://schemas.microsoft.com/office/drawing/2014/main" id="{024E4915-9124-4201-AD00-588E49318DCC}"/>
              </a:ext>
            </a:extLst>
          </p:cNvPr>
          <p:cNvSpPr txBox="1">
            <a:spLocks noChangeArrowheads="1"/>
          </p:cNvSpPr>
          <p:nvPr/>
        </p:nvSpPr>
        <p:spPr bwMode="auto">
          <a:xfrm rot="16200000">
            <a:off x="7868294" y="2224649"/>
            <a:ext cx="12144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b="0">
                <a:solidFill>
                  <a:srgbClr val="000000"/>
                </a:solidFill>
                <a:latin typeface="Arial" panose="020B0604020202020204" pitchFamily="34" charset="0"/>
              </a:rPr>
              <a:t>Timeout</a:t>
            </a:r>
          </a:p>
        </p:txBody>
      </p:sp>
      <p:sp>
        <p:nvSpPr>
          <p:cNvPr id="29" name="Line 12">
            <a:extLst>
              <a:ext uri="{FF2B5EF4-FFF2-40B4-BE49-F238E27FC236}">
                <a16:creationId xmlns:a16="http://schemas.microsoft.com/office/drawing/2014/main" id="{16831F65-7FC7-4D07-8E49-5DB190074B82}"/>
              </a:ext>
            </a:extLst>
          </p:cNvPr>
          <p:cNvSpPr>
            <a:spLocks noChangeShapeType="1"/>
          </p:cNvSpPr>
          <p:nvPr/>
        </p:nvSpPr>
        <p:spPr bwMode="auto">
          <a:xfrm rot="688582">
            <a:off x="8827938" y="3209693"/>
            <a:ext cx="1517650" cy="158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13">
            <a:extLst>
              <a:ext uri="{FF2B5EF4-FFF2-40B4-BE49-F238E27FC236}">
                <a16:creationId xmlns:a16="http://schemas.microsoft.com/office/drawing/2014/main" id="{A7451D08-573B-46C9-9839-37240470812D}"/>
              </a:ext>
            </a:extLst>
          </p:cNvPr>
          <p:cNvSpPr txBox="1">
            <a:spLocks noChangeArrowheads="1"/>
          </p:cNvSpPr>
          <p:nvPr/>
        </p:nvSpPr>
        <p:spPr bwMode="auto">
          <a:xfrm rot="688582">
            <a:off x="9332763" y="2871556"/>
            <a:ext cx="9604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Packet</a:t>
            </a:r>
          </a:p>
        </p:txBody>
      </p:sp>
      <p:grpSp>
        <p:nvGrpSpPr>
          <p:cNvPr id="31" name="Group 14">
            <a:extLst>
              <a:ext uri="{FF2B5EF4-FFF2-40B4-BE49-F238E27FC236}">
                <a16:creationId xmlns:a16="http://schemas.microsoft.com/office/drawing/2014/main" id="{E2BA5122-AFCB-4CAD-8606-D1452839D6D5}"/>
              </a:ext>
            </a:extLst>
          </p:cNvPr>
          <p:cNvGrpSpPr>
            <a:grpSpLocks/>
          </p:cNvGrpSpPr>
          <p:nvPr/>
        </p:nvGrpSpPr>
        <p:grpSpPr bwMode="auto">
          <a:xfrm rot="-1217168">
            <a:off x="8781900" y="3527193"/>
            <a:ext cx="1447800" cy="396875"/>
            <a:chOff x="1133" y="1733"/>
            <a:chExt cx="912" cy="250"/>
          </a:xfrm>
        </p:grpSpPr>
        <p:sp>
          <p:nvSpPr>
            <p:cNvPr id="32" name="Line 15">
              <a:extLst>
                <a:ext uri="{FF2B5EF4-FFF2-40B4-BE49-F238E27FC236}">
                  <a16:creationId xmlns:a16="http://schemas.microsoft.com/office/drawing/2014/main" id="{178C0446-9733-4224-A534-2CBFC7A189B2}"/>
                </a:ext>
              </a:extLst>
            </p:cNvPr>
            <p:cNvSpPr>
              <a:spLocks noChangeShapeType="1"/>
            </p:cNvSpPr>
            <p:nvPr/>
          </p:nvSpPr>
          <p:spPr bwMode="auto">
            <a:xfrm rot="688582">
              <a:off x="1133" y="1965"/>
              <a:ext cx="912" cy="1"/>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Text Box 16">
              <a:extLst>
                <a:ext uri="{FF2B5EF4-FFF2-40B4-BE49-F238E27FC236}">
                  <a16:creationId xmlns:a16="http://schemas.microsoft.com/office/drawing/2014/main" id="{FD80BA80-DCF9-42F7-90C4-116C02D3DD09}"/>
                </a:ext>
              </a:extLst>
            </p:cNvPr>
            <p:cNvSpPr txBox="1">
              <a:spLocks noChangeArrowheads="1"/>
            </p:cNvSpPr>
            <p:nvPr/>
          </p:nvSpPr>
          <p:spPr bwMode="auto">
            <a:xfrm rot="688582">
              <a:off x="1328" y="1733"/>
              <a:ext cx="44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ACK</a:t>
              </a:r>
            </a:p>
          </p:txBody>
        </p:sp>
      </p:grpSp>
      <p:cxnSp>
        <p:nvCxnSpPr>
          <p:cNvPr id="34" name="AutoShape 17">
            <a:extLst>
              <a:ext uri="{FF2B5EF4-FFF2-40B4-BE49-F238E27FC236}">
                <a16:creationId xmlns:a16="http://schemas.microsoft.com/office/drawing/2014/main" id="{22ED5BC6-0644-4342-AFD6-329D5E27B6AD}"/>
              </a:ext>
            </a:extLst>
          </p:cNvPr>
          <p:cNvCxnSpPr>
            <a:cxnSpLocks noChangeShapeType="1"/>
          </p:cNvCxnSpPr>
          <p:nvPr/>
        </p:nvCxnSpPr>
        <p:spPr bwMode="auto">
          <a:xfrm rot="5400000" flipV="1">
            <a:off x="7914332" y="3799449"/>
            <a:ext cx="1890712" cy="3175"/>
          </a:xfrm>
          <a:prstGeom prst="bentConnector5">
            <a:avLst>
              <a:gd name="adj1" fmla="val 10662"/>
              <a:gd name="adj2" fmla="val -6800005"/>
              <a:gd name="adj3" fmla="val 77329"/>
            </a:avLst>
          </a:prstGeom>
          <a:noFill/>
          <a:ln w="127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 Box 18">
            <a:extLst>
              <a:ext uri="{FF2B5EF4-FFF2-40B4-BE49-F238E27FC236}">
                <a16:creationId xmlns:a16="http://schemas.microsoft.com/office/drawing/2014/main" id="{08349371-651B-4AB7-A118-DE0F518DDDC4}"/>
              </a:ext>
            </a:extLst>
          </p:cNvPr>
          <p:cNvSpPr txBox="1">
            <a:spLocks noChangeArrowheads="1"/>
          </p:cNvSpPr>
          <p:nvPr/>
        </p:nvSpPr>
        <p:spPr bwMode="auto">
          <a:xfrm rot="16200000">
            <a:off x="7866707" y="3699437"/>
            <a:ext cx="12144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b="0">
                <a:solidFill>
                  <a:srgbClr val="000000"/>
                </a:solidFill>
                <a:latin typeface="Arial" panose="020B0604020202020204" pitchFamily="34" charset="0"/>
              </a:rPr>
              <a:t>Timeout</a:t>
            </a:r>
          </a:p>
        </p:txBody>
      </p:sp>
      <p:grpSp>
        <p:nvGrpSpPr>
          <p:cNvPr id="36" name="Group 19">
            <a:extLst>
              <a:ext uri="{FF2B5EF4-FFF2-40B4-BE49-F238E27FC236}">
                <a16:creationId xmlns:a16="http://schemas.microsoft.com/office/drawing/2014/main" id="{22A9CB6E-7117-41C6-B50D-6860B899BFE0}"/>
              </a:ext>
            </a:extLst>
          </p:cNvPr>
          <p:cNvGrpSpPr>
            <a:grpSpLocks/>
          </p:cNvGrpSpPr>
          <p:nvPr/>
        </p:nvGrpSpPr>
        <p:grpSpPr bwMode="auto">
          <a:xfrm rot="688582">
            <a:off x="3068488" y="1612668"/>
            <a:ext cx="1081087" cy="396875"/>
            <a:chOff x="1093" y="1281"/>
            <a:chExt cx="924" cy="215"/>
          </a:xfrm>
        </p:grpSpPr>
        <p:sp>
          <p:nvSpPr>
            <p:cNvPr id="37" name="Line 20">
              <a:extLst>
                <a:ext uri="{FF2B5EF4-FFF2-40B4-BE49-F238E27FC236}">
                  <a16:creationId xmlns:a16="http://schemas.microsoft.com/office/drawing/2014/main" id="{C7E3353A-5E81-43A1-BB64-7F6CA188FD3E}"/>
                </a:ext>
              </a:extLst>
            </p:cNvPr>
            <p:cNvSpPr>
              <a:spLocks noChangeShapeType="1"/>
            </p:cNvSpPr>
            <p:nvPr/>
          </p:nvSpPr>
          <p:spPr bwMode="auto">
            <a:xfrm>
              <a:off x="1105" y="1483"/>
              <a:ext cx="912"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Text Box 21">
              <a:extLst>
                <a:ext uri="{FF2B5EF4-FFF2-40B4-BE49-F238E27FC236}">
                  <a16:creationId xmlns:a16="http://schemas.microsoft.com/office/drawing/2014/main" id="{3653A0F9-49BF-48EA-8E80-DD9C6EB3DB6D}"/>
                </a:ext>
              </a:extLst>
            </p:cNvPr>
            <p:cNvSpPr txBox="1">
              <a:spLocks noChangeArrowheads="1"/>
            </p:cNvSpPr>
            <p:nvPr/>
          </p:nvSpPr>
          <p:spPr bwMode="auto">
            <a:xfrm>
              <a:off x="1093" y="1281"/>
              <a:ext cx="821"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Packet</a:t>
              </a:r>
            </a:p>
          </p:txBody>
        </p:sp>
      </p:grpSp>
      <p:cxnSp>
        <p:nvCxnSpPr>
          <p:cNvPr id="39" name="AutoShape 22">
            <a:extLst>
              <a:ext uri="{FF2B5EF4-FFF2-40B4-BE49-F238E27FC236}">
                <a16:creationId xmlns:a16="http://schemas.microsoft.com/office/drawing/2014/main" id="{FF6A2770-2B93-4ED7-945B-0E58AF801225}"/>
              </a:ext>
            </a:extLst>
          </p:cNvPr>
          <p:cNvCxnSpPr>
            <a:cxnSpLocks noChangeShapeType="1"/>
          </p:cNvCxnSpPr>
          <p:nvPr/>
        </p:nvCxnSpPr>
        <p:spPr bwMode="auto">
          <a:xfrm rot="5400000" flipV="1">
            <a:off x="2065981" y="2324662"/>
            <a:ext cx="1890713" cy="3175"/>
          </a:xfrm>
          <a:prstGeom prst="bentConnector5">
            <a:avLst>
              <a:gd name="adj1" fmla="val 22833"/>
              <a:gd name="adj2" fmla="val -6800005"/>
              <a:gd name="adj3" fmla="val 100671"/>
            </a:avLst>
          </a:prstGeom>
          <a:noFill/>
          <a:ln w="127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 Box 23">
            <a:extLst>
              <a:ext uri="{FF2B5EF4-FFF2-40B4-BE49-F238E27FC236}">
                <a16:creationId xmlns:a16="http://schemas.microsoft.com/office/drawing/2014/main" id="{1C8B4B83-CA6C-43F3-AF53-9C33A7D70A00}"/>
              </a:ext>
            </a:extLst>
          </p:cNvPr>
          <p:cNvSpPr txBox="1">
            <a:spLocks noChangeArrowheads="1"/>
          </p:cNvSpPr>
          <p:nvPr/>
        </p:nvSpPr>
        <p:spPr bwMode="auto">
          <a:xfrm rot="16200000">
            <a:off x="2021532" y="2223062"/>
            <a:ext cx="12144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b="0">
                <a:solidFill>
                  <a:srgbClr val="000000"/>
                </a:solidFill>
                <a:latin typeface="Arial" panose="020B0604020202020204" pitchFamily="34" charset="0"/>
              </a:rPr>
              <a:t>Timeout</a:t>
            </a:r>
          </a:p>
        </p:txBody>
      </p:sp>
      <p:grpSp>
        <p:nvGrpSpPr>
          <p:cNvPr id="41" name="Group 24">
            <a:extLst>
              <a:ext uri="{FF2B5EF4-FFF2-40B4-BE49-F238E27FC236}">
                <a16:creationId xmlns:a16="http://schemas.microsoft.com/office/drawing/2014/main" id="{06466027-8A7B-4555-BE18-433A7EB45FA1}"/>
              </a:ext>
            </a:extLst>
          </p:cNvPr>
          <p:cNvGrpSpPr>
            <a:grpSpLocks/>
          </p:cNvGrpSpPr>
          <p:nvPr/>
        </p:nvGrpSpPr>
        <p:grpSpPr bwMode="auto">
          <a:xfrm rot="688582">
            <a:off x="3085950" y="3092218"/>
            <a:ext cx="1447800" cy="396875"/>
            <a:chOff x="1105" y="1265"/>
            <a:chExt cx="912" cy="250"/>
          </a:xfrm>
        </p:grpSpPr>
        <p:sp>
          <p:nvSpPr>
            <p:cNvPr id="42" name="Line 25">
              <a:extLst>
                <a:ext uri="{FF2B5EF4-FFF2-40B4-BE49-F238E27FC236}">
                  <a16:creationId xmlns:a16="http://schemas.microsoft.com/office/drawing/2014/main" id="{08955085-25DF-4139-BD3C-79699AC0CB6D}"/>
                </a:ext>
              </a:extLst>
            </p:cNvPr>
            <p:cNvSpPr>
              <a:spLocks noChangeShapeType="1"/>
            </p:cNvSpPr>
            <p:nvPr/>
          </p:nvSpPr>
          <p:spPr bwMode="auto">
            <a:xfrm>
              <a:off x="1105" y="1487"/>
              <a:ext cx="912" cy="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Text Box 26">
              <a:extLst>
                <a:ext uri="{FF2B5EF4-FFF2-40B4-BE49-F238E27FC236}">
                  <a16:creationId xmlns:a16="http://schemas.microsoft.com/office/drawing/2014/main" id="{7E9D4A55-68CC-40EF-8916-C0D213C7452C}"/>
                </a:ext>
              </a:extLst>
            </p:cNvPr>
            <p:cNvSpPr txBox="1">
              <a:spLocks noChangeArrowheads="1"/>
            </p:cNvSpPr>
            <p:nvPr/>
          </p:nvSpPr>
          <p:spPr bwMode="auto">
            <a:xfrm>
              <a:off x="1202" y="1265"/>
              <a:ext cx="6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Packet</a:t>
              </a:r>
            </a:p>
          </p:txBody>
        </p:sp>
      </p:grpSp>
      <p:grpSp>
        <p:nvGrpSpPr>
          <p:cNvPr id="44" name="Group 27">
            <a:extLst>
              <a:ext uri="{FF2B5EF4-FFF2-40B4-BE49-F238E27FC236}">
                <a16:creationId xmlns:a16="http://schemas.microsoft.com/office/drawing/2014/main" id="{DD9CE74E-1C0B-4DF6-AA13-62760CCB27E4}"/>
              </a:ext>
            </a:extLst>
          </p:cNvPr>
          <p:cNvGrpSpPr>
            <a:grpSpLocks/>
          </p:cNvGrpSpPr>
          <p:nvPr/>
        </p:nvGrpSpPr>
        <p:grpSpPr bwMode="auto">
          <a:xfrm rot="-1217168">
            <a:off x="2933550" y="3855806"/>
            <a:ext cx="1447800" cy="396875"/>
            <a:chOff x="1133" y="1733"/>
            <a:chExt cx="912" cy="250"/>
          </a:xfrm>
        </p:grpSpPr>
        <p:sp>
          <p:nvSpPr>
            <p:cNvPr id="45" name="Line 28">
              <a:extLst>
                <a:ext uri="{FF2B5EF4-FFF2-40B4-BE49-F238E27FC236}">
                  <a16:creationId xmlns:a16="http://schemas.microsoft.com/office/drawing/2014/main" id="{3737571F-2122-4F0A-872F-68F4F6165B94}"/>
                </a:ext>
              </a:extLst>
            </p:cNvPr>
            <p:cNvSpPr>
              <a:spLocks noChangeShapeType="1"/>
            </p:cNvSpPr>
            <p:nvPr/>
          </p:nvSpPr>
          <p:spPr bwMode="auto">
            <a:xfrm rot="688582">
              <a:off x="1133" y="1965"/>
              <a:ext cx="912" cy="1"/>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Text Box 29">
              <a:extLst>
                <a:ext uri="{FF2B5EF4-FFF2-40B4-BE49-F238E27FC236}">
                  <a16:creationId xmlns:a16="http://schemas.microsoft.com/office/drawing/2014/main" id="{3F24D02F-C327-43FC-B862-98D2BA8907CC}"/>
                </a:ext>
              </a:extLst>
            </p:cNvPr>
            <p:cNvSpPr txBox="1">
              <a:spLocks noChangeArrowheads="1"/>
            </p:cNvSpPr>
            <p:nvPr/>
          </p:nvSpPr>
          <p:spPr bwMode="auto">
            <a:xfrm rot="688582">
              <a:off x="1328" y="1733"/>
              <a:ext cx="44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ACK</a:t>
              </a:r>
            </a:p>
          </p:txBody>
        </p:sp>
      </p:grpSp>
      <p:cxnSp>
        <p:nvCxnSpPr>
          <p:cNvPr id="47" name="AutoShape 30">
            <a:extLst>
              <a:ext uri="{FF2B5EF4-FFF2-40B4-BE49-F238E27FC236}">
                <a16:creationId xmlns:a16="http://schemas.microsoft.com/office/drawing/2014/main" id="{C26D49C1-C11B-4729-8C22-7437C881F15D}"/>
              </a:ext>
            </a:extLst>
          </p:cNvPr>
          <p:cNvCxnSpPr>
            <a:cxnSpLocks noChangeShapeType="1"/>
          </p:cNvCxnSpPr>
          <p:nvPr/>
        </p:nvCxnSpPr>
        <p:spPr bwMode="auto">
          <a:xfrm rot="5400000" flipV="1">
            <a:off x="2064395" y="3799449"/>
            <a:ext cx="1890712" cy="3175"/>
          </a:xfrm>
          <a:prstGeom prst="bentConnector5">
            <a:avLst>
              <a:gd name="adj1" fmla="val 22833"/>
              <a:gd name="adj2" fmla="val -6800005"/>
              <a:gd name="adj3" fmla="val 97144"/>
            </a:avLst>
          </a:prstGeom>
          <a:noFill/>
          <a:ln w="127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 Box 31">
            <a:extLst>
              <a:ext uri="{FF2B5EF4-FFF2-40B4-BE49-F238E27FC236}">
                <a16:creationId xmlns:a16="http://schemas.microsoft.com/office/drawing/2014/main" id="{975223CD-890D-4078-96B3-0060AFB963B6}"/>
              </a:ext>
            </a:extLst>
          </p:cNvPr>
          <p:cNvSpPr txBox="1">
            <a:spLocks noChangeArrowheads="1"/>
          </p:cNvSpPr>
          <p:nvPr/>
        </p:nvSpPr>
        <p:spPr bwMode="auto">
          <a:xfrm rot="16200000">
            <a:off x="2019944" y="3699437"/>
            <a:ext cx="12144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b="0">
                <a:solidFill>
                  <a:srgbClr val="000000"/>
                </a:solidFill>
                <a:latin typeface="Arial" panose="020B0604020202020204" pitchFamily="34" charset="0"/>
              </a:rPr>
              <a:t>Timeout</a:t>
            </a:r>
          </a:p>
        </p:txBody>
      </p:sp>
      <p:sp>
        <p:nvSpPr>
          <p:cNvPr id="49" name="AutoShape 32">
            <a:extLst>
              <a:ext uri="{FF2B5EF4-FFF2-40B4-BE49-F238E27FC236}">
                <a16:creationId xmlns:a16="http://schemas.microsoft.com/office/drawing/2014/main" id="{D3E2F876-DD0E-4049-B431-ABF0DEA5B0E2}"/>
              </a:ext>
            </a:extLst>
          </p:cNvPr>
          <p:cNvSpPr>
            <a:spLocks noChangeArrowheads="1"/>
          </p:cNvSpPr>
          <p:nvPr/>
        </p:nvSpPr>
        <p:spPr bwMode="auto">
          <a:xfrm flipH="1">
            <a:off x="3924150" y="1850793"/>
            <a:ext cx="381000" cy="457200"/>
          </a:xfrm>
          <a:prstGeom prst="lightningBol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 name="Group 35">
            <a:extLst>
              <a:ext uri="{FF2B5EF4-FFF2-40B4-BE49-F238E27FC236}">
                <a16:creationId xmlns:a16="http://schemas.microsoft.com/office/drawing/2014/main" id="{E52FC403-EEF2-4540-8C87-6EEA272B8EEE}"/>
              </a:ext>
            </a:extLst>
          </p:cNvPr>
          <p:cNvGrpSpPr>
            <a:grpSpLocks/>
          </p:cNvGrpSpPr>
          <p:nvPr/>
        </p:nvGrpSpPr>
        <p:grpSpPr bwMode="auto">
          <a:xfrm rot="688582">
            <a:off x="6046638" y="1617431"/>
            <a:ext cx="1447800" cy="396875"/>
            <a:chOff x="1105" y="1265"/>
            <a:chExt cx="912" cy="250"/>
          </a:xfrm>
        </p:grpSpPr>
        <p:sp>
          <p:nvSpPr>
            <p:cNvPr id="51" name="Line 36">
              <a:extLst>
                <a:ext uri="{FF2B5EF4-FFF2-40B4-BE49-F238E27FC236}">
                  <a16:creationId xmlns:a16="http://schemas.microsoft.com/office/drawing/2014/main" id="{4E7565CB-8A9A-4A47-A2F7-36D248FAD88E}"/>
                </a:ext>
              </a:extLst>
            </p:cNvPr>
            <p:cNvSpPr>
              <a:spLocks noChangeShapeType="1"/>
            </p:cNvSpPr>
            <p:nvPr/>
          </p:nvSpPr>
          <p:spPr bwMode="auto">
            <a:xfrm>
              <a:off x="1105" y="1487"/>
              <a:ext cx="912" cy="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Text Box 37">
              <a:extLst>
                <a:ext uri="{FF2B5EF4-FFF2-40B4-BE49-F238E27FC236}">
                  <a16:creationId xmlns:a16="http://schemas.microsoft.com/office/drawing/2014/main" id="{6EC6FD22-878C-43C5-828A-54536D87F409}"/>
                </a:ext>
              </a:extLst>
            </p:cNvPr>
            <p:cNvSpPr txBox="1">
              <a:spLocks noChangeArrowheads="1"/>
            </p:cNvSpPr>
            <p:nvPr/>
          </p:nvSpPr>
          <p:spPr bwMode="auto">
            <a:xfrm>
              <a:off x="1202" y="1265"/>
              <a:ext cx="6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Packet</a:t>
              </a:r>
            </a:p>
          </p:txBody>
        </p:sp>
      </p:grpSp>
      <p:grpSp>
        <p:nvGrpSpPr>
          <p:cNvPr id="53" name="Group 38">
            <a:extLst>
              <a:ext uri="{FF2B5EF4-FFF2-40B4-BE49-F238E27FC236}">
                <a16:creationId xmlns:a16="http://schemas.microsoft.com/office/drawing/2014/main" id="{10C8F678-C9C3-4001-B327-0561A0D1C1BC}"/>
              </a:ext>
            </a:extLst>
          </p:cNvPr>
          <p:cNvGrpSpPr>
            <a:grpSpLocks/>
          </p:cNvGrpSpPr>
          <p:nvPr/>
        </p:nvGrpSpPr>
        <p:grpSpPr bwMode="auto">
          <a:xfrm rot="-1217168">
            <a:off x="6343500" y="2298468"/>
            <a:ext cx="982663" cy="396875"/>
            <a:chOff x="1133" y="1733"/>
            <a:chExt cx="912" cy="250"/>
          </a:xfrm>
        </p:grpSpPr>
        <p:sp>
          <p:nvSpPr>
            <p:cNvPr id="54" name="Line 39">
              <a:extLst>
                <a:ext uri="{FF2B5EF4-FFF2-40B4-BE49-F238E27FC236}">
                  <a16:creationId xmlns:a16="http://schemas.microsoft.com/office/drawing/2014/main" id="{A424E2D6-69A5-4BD1-872A-A4A20E91BEBA}"/>
                </a:ext>
              </a:extLst>
            </p:cNvPr>
            <p:cNvSpPr>
              <a:spLocks noChangeShapeType="1"/>
            </p:cNvSpPr>
            <p:nvPr/>
          </p:nvSpPr>
          <p:spPr bwMode="auto">
            <a:xfrm rot="688582">
              <a:off x="1133" y="1965"/>
              <a:ext cx="912"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Text Box 40">
              <a:extLst>
                <a:ext uri="{FF2B5EF4-FFF2-40B4-BE49-F238E27FC236}">
                  <a16:creationId xmlns:a16="http://schemas.microsoft.com/office/drawing/2014/main" id="{9C4E619D-899B-4DC5-AAD6-5DDB0B106983}"/>
                </a:ext>
              </a:extLst>
            </p:cNvPr>
            <p:cNvSpPr txBox="1">
              <a:spLocks noChangeArrowheads="1"/>
            </p:cNvSpPr>
            <p:nvPr/>
          </p:nvSpPr>
          <p:spPr bwMode="auto">
            <a:xfrm rot="688582">
              <a:off x="1218" y="1733"/>
              <a:ext cx="65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ACK</a:t>
              </a:r>
            </a:p>
          </p:txBody>
        </p:sp>
      </p:grpSp>
      <p:cxnSp>
        <p:nvCxnSpPr>
          <p:cNvPr id="56" name="AutoShape 41">
            <a:extLst>
              <a:ext uri="{FF2B5EF4-FFF2-40B4-BE49-F238E27FC236}">
                <a16:creationId xmlns:a16="http://schemas.microsoft.com/office/drawing/2014/main" id="{36CFD24C-01EB-4278-9778-76C2839D82DE}"/>
              </a:ext>
            </a:extLst>
          </p:cNvPr>
          <p:cNvCxnSpPr>
            <a:cxnSpLocks noChangeShapeType="1"/>
          </p:cNvCxnSpPr>
          <p:nvPr/>
        </p:nvCxnSpPr>
        <p:spPr bwMode="auto">
          <a:xfrm rot="5400000" flipV="1">
            <a:off x="5025081" y="2324662"/>
            <a:ext cx="1890713" cy="3175"/>
          </a:xfrm>
          <a:prstGeom prst="bentConnector5">
            <a:avLst>
              <a:gd name="adj1" fmla="val 22833"/>
              <a:gd name="adj2" fmla="val -6800005"/>
              <a:gd name="adj3" fmla="val 100671"/>
            </a:avLst>
          </a:prstGeom>
          <a:noFill/>
          <a:ln w="127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Text Box 42">
            <a:extLst>
              <a:ext uri="{FF2B5EF4-FFF2-40B4-BE49-F238E27FC236}">
                <a16:creationId xmlns:a16="http://schemas.microsoft.com/office/drawing/2014/main" id="{228B066D-C097-443B-843A-808DDAC59D46}"/>
              </a:ext>
            </a:extLst>
          </p:cNvPr>
          <p:cNvSpPr txBox="1">
            <a:spLocks noChangeArrowheads="1"/>
          </p:cNvSpPr>
          <p:nvPr/>
        </p:nvSpPr>
        <p:spPr bwMode="auto">
          <a:xfrm rot="16200000">
            <a:off x="4979044" y="2224649"/>
            <a:ext cx="12144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b="0">
                <a:solidFill>
                  <a:srgbClr val="000000"/>
                </a:solidFill>
                <a:latin typeface="Arial" panose="020B0604020202020204" pitchFamily="34" charset="0"/>
              </a:rPr>
              <a:t>Timeout</a:t>
            </a:r>
          </a:p>
        </p:txBody>
      </p:sp>
      <p:grpSp>
        <p:nvGrpSpPr>
          <p:cNvPr id="58" name="Group 43">
            <a:extLst>
              <a:ext uri="{FF2B5EF4-FFF2-40B4-BE49-F238E27FC236}">
                <a16:creationId xmlns:a16="http://schemas.microsoft.com/office/drawing/2014/main" id="{AAF80EFC-E39B-4AE5-96A0-F39F4AC62084}"/>
              </a:ext>
            </a:extLst>
          </p:cNvPr>
          <p:cNvGrpSpPr>
            <a:grpSpLocks/>
          </p:cNvGrpSpPr>
          <p:nvPr/>
        </p:nvGrpSpPr>
        <p:grpSpPr bwMode="auto">
          <a:xfrm rot="688582">
            <a:off x="6045050" y="3092218"/>
            <a:ext cx="1447800" cy="396875"/>
            <a:chOff x="1105" y="1265"/>
            <a:chExt cx="912" cy="250"/>
          </a:xfrm>
        </p:grpSpPr>
        <p:sp>
          <p:nvSpPr>
            <p:cNvPr id="59" name="Line 44">
              <a:extLst>
                <a:ext uri="{FF2B5EF4-FFF2-40B4-BE49-F238E27FC236}">
                  <a16:creationId xmlns:a16="http://schemas.microsoft.com/office/drawing/2014/main" id="{657A521F-6FCD-4B6F-A04C-40C94D3ECC64}"/>
                </a:ext>
              </a:extLst>
            </p:cNvPr>
            <p:cNvSpPr>
              <a:spLocks noChangeShapeType="1"/>
            </p:cNvSpPr>
            <p:nvPr/>
          </p:nvSpPr>
          <p:spPr bwMode="auto">
            <a:xfrm>
              <a:off x="1105" y="1487"/>
              <a:ext cx="912" cy="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Text Box 45">
              <a:extLst>
                <a:ext uri="{FF2B5EF4-FFF2-40B4-BE49-F238E27FC236}">
                  <a16:creationId xmlns:a16="http://schemas.microsoft.com/office/drawing/2014/main" id="{51D91AA8-E733-4F8F-BECD-66E97C80FC22}"/>
                </a:ext>
              </a:extLst>
            </p:cNvPr>
            <p:cNvSpPr txBox="1">
              <a:spLocks noChangeArrowheads="1"/>
            </p:cNvSpPr>
            <p:nvPr/>
          </p:nvSpPr>
          <p:spPr bwMode="auto">
            <a:xfrm>
              <a:off x="1202" y="1265"/>
              <a:ext cx="6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Packet</a:t>
              </a:r>
            </a:p>
          </p:txBody>
        </p:sp>
      </p:grpSp>
      <p:grpSp>
        <p:nvGrpSpPr>
          <p:cNvPr id="61" name="Group 46">
            <a:extLst>
              <a:ext uri="{FF2B5EF4-FFF2-40B4-BE49-F238E27FC236}">
                <a16:creationId xmlns:a16="http://schemas.microsoft.com/office/drawing/2014/main" id="{20555A1F-E4F7-4A24-B517-62C7CD532019}"/>
              </a:ext>
            </a:extLst>
          </p:cNvPr>
          <p:cNvGrpSpPr>
            <a:grpSpLocks/>
          </p:cNvGrpSpPr>
          <p:nvPr/>
        </p:nvGrpSpPr>
        <p:grpSpPr bwMode="auto">
          <a:xfrm rot="-1217168">
            <a:off x="5892650" y="3855806"/>
            <a:ext cx="1447800" cy="396875"/>
            <a:chOff x="1133" y="1733"/>
            <a:chExt cx="912" cy="250"/>
          </a:xfrm>
        </p:grpSpPr>
        <p:sp>
          <p:nvSpPr>
            <p:cNvPr id="62" name="Line 47">
              <a:extLst>
                <a:ext uri="{FF2B5EF4-FFF2-40B4-BE49-F238E27FC236}">
                  <a16:creationId xmlns:a16="http://schemas.microsoft.com/office/drawing/2014/main" id="{A96E9AD3-B169-4E1E-BCB3-E714D9A8E581}"/>
                </a:ext>
              </a:extLst>
            </p:cNvPr>
            <p:cNvSpPr>
              <a:spLocks noChangeShapeType="1"/>
            </p:cNvSpPr>
            <p:nvPr/>
          </p:nvSpPr>
          <p:spPr bwMode="auto">
            <a:xfrm rot="688582">
              <a:off x="1133" y="1965"/>
              <a:ext cx="912" cy="1"/>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Text Box 48">
              <a:extLst>
                <a:ext uri="{FF2B5EF4-FFF2-40B4-BE49-F238E27FC236}">
                  <a16:creationId xmlns:a16="http://schemas.microsoft.com/office/drawing/2014/main" id="{C7BF66E0-42EF-4D33-8840-ACE0B60AA83A}"/>
                </a:ext>
              </a:extLst>
            </p:cNvPr>
            <p:cNvSpPr txBox="1">
              <a:spLocks noChangeArrowheads="1"/>
            </p:cNvSpPr>
            <p:nvPr/>
          </p:nvSpPr>
          <p:spPr bwMode="auto">
            <a:xfrm rot="688582">
              <a:off x="1328" y="1733"/>
              <a:ext cx="44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b="0">
                  <a:solidFill>
                    <a:srgbClr val="000000"/>
                  </a:solidFill>
                  <a:latin typeface="Arial" panose="020B0604020202020204" pitchFamily="34" charset="0"/>
                </a:rPr>
                <a:t>ACK</a:t>
              </a:r>
            </a:p>
          </p:txBody>
        </p:sp>
      </p:grpSp>
      <p:cxnSp>
        <p:nvCxnSpPr>
          <p:cNvPr id="64" name="AutoShape 49">
            <a:extLst>
              <a:ext uri="{FF2B5EF4-FFF2-40B4-BE49-F238E27FC236}">
                <a16:creationId xmlns:a16="http://schemas.microsoft.com/office/drawing/2014/main" id="{138EB155-893C-41F7-9F03-B9EA1D288176}"/>
              </a:ext>
            </a:extLst>
          </p:cNvPr>
          <p:cNvCxnSpPr>
            <a:cxnSpLocks noChangeShapeType="1"/>
          </p:cNvCxnSpPr>
          <p:nvPr/>
        </p:nvCxnSpPr>
        <p:spPr bwMode="auto">
          <a:xfrm rot="5400000" flipV="1">
            <a:off x="5023495" y="3799449"/>
            <a:ext cx="1890712" cy="3175"/>
          </a:xfrm>
          <a:prstGeom prst="bentConnector5">
            <a:avLst>
              <a:gd name="adj1" fmla="val 22833"/>
              <a:gd name="adj2" fmla="val -6800005"/>
              <a:gd name="adj3" fmla="val 97144"/>
            </a:avLst>
          </a:prstGeom>
          <a:noFill/>
          <a:ln w="127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Text Box 50">
            <a:extLst>
              <a:ext uri="{FF2B5EF4-FFF2-40B4-BE49-F238E27FC236}">
                <a16:creationId xmlns:a16="http://schemas.microsoft.com/office/drawing/2014/main" id="{6E41C300-3EAC-4647-9F1D-7B1A3ABF7D8E}"/>
              </a:ext>
            </a:extLst>
          </p:cNvPr>
          <p:cNvSpPr txBox="1">
            <a:spLocks noChangeArrowheads="1"/>
          </p:cNvSpPr>
          <p:nvPr/>
        </p:nvSpPr>
        <p:spPr bwMode="auto">
          <a:xfrm rot="16200000">
            <a:off x="4977457" y="3699437"/>
            <a:ext cx="12144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b="0">
                <a:solidFill>
                  <a:srgbClr val="000000"/>
                </a:solidFill>
                <a:latin typeface="Arial" panose="020B0604020202020204" pitchFamily="34" charset="0"/>
              </a:rPr>
              <a:t>Timeout</a:t>
            </a:r>
          </a:p>
        </p:txBody>
      </p:sp>
      <p:sp>
        <p:nvSpPr>
          <p:cNvPr id="66" name="Line 51">
            <a:extLst>
              <a:ext uri="{FF2B5EF4-FFF2-40B4-BE49-F238E27FC236}">
                <a16:creationId xmlns:a16="http://schemas.microsoft.com/office/drawing/2014/main" id="{AB86F085-88C3-49F6-869E-0E232B4BAB9B}"/>
              </a:ext>
            </a:extLst>
          </p:cNvPr>
          <p:cNvSpPr>
            <a:spLocks noChangeShapeType="1"/>
          </p:cNvSpPr>
          <p:nvPr/>
        </p:nvSpPr>
        <p:spPr bwMode="auto">
          <a:xfrm>
            <a:off x="5968850" y="1241193"/>
            <a:ext cx="0" cy="38100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AutoShape 52">
            <a:extLst>
              <a:ext uri="{FF2B5EF4-FFF2-40B4-BE49-F238E27FC236}">
                <a16:creationId xmlns:a16="http://schemas.microsoft.com/office/drawing/2014/main" id="{AF03E4E1-0E6C-47DB-BA55-F18A835510B1}"/>
              </a:ext>
            </a:extLst>
          </p:cNvPr>
          <p:cNvSpPr>
            <a:spLocks noChangeArrowheads="1"/>
          </p:cNvSpPr>
          <p:nvPr/>
        </p:nvSpPr>
        <p:spPr bwMode="auto">
          <a:xfrm>
            <a:off x="6121250" y="2536593"/>
            <a:ext cx="381000" cy="457200"/>
          </a:xfrm>
          <a:prstGeom prst="lightningBol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Text Box 53">
            <a:extLst>
              <a:ext uri="{FF2B5EF4-FFF2-40B4-BE49-F238E27FC236}">
                <a16:creationId xmlns:a16="http://schemas.microsoft.com/office/drawing/2014/main" id="{84AEA77B-F487-4504-8A1B-B9D2E6C53459}"/>
              </a:ext>
            </a:extLst>
          </p:cNvPr>
          <p:cNvSpPr txBox="1">
            <a:spLocks noChangeArrowheads="1"/>
          </p:cNvSpPr>
          <p:nvPr/>
        </p:nvSpPr>
        <p:spPr bwMode="auto">
          <a:xfrm>
            <a:off x="5949800" y="4944831"/>
            <a:ext cx="16827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a:solidFill>
                  <a:srgbClr val="0000FF"/>
                </a:solidFill>
                <a:latin typeface="Arial" panose="020B0604020202020204" pitchFamily="34" charset="0"/>
              </a:rPr>
              <a:t>ACK lost</a:t>
            </a:r>
          </a:p>
          <a:p>
            <a:pPr eaLnBrk="0" hangingPunct="0"/>
            <a:r>
              <a:rPr lang="en-US" altLang="en-US" b="0">
                <a:solidFill>
                  <a:srgbClr val="FF3300"/>
                </a:solidFill>
                <a:latin typeface="Arial" panose="020B0604020202020204" pitchFamily="34" charset="0"/>
              </a:rPr>
              <a:t>DUPLICATE </a:t>
            </a:r>
            <a:br>
              <a:rPr lang="en-US" altLang="en-US" b="0">
                <a:solidFill>
                  <a:srgbClr val="FF3300"/>
                </a:solidFill>
                <a:latin typeface="Arial" panose="020B0604020202020204" pitchFamily="34" charset="0"/>
              </a:rPr>
            </a:br>
            <a:r>
              <a:rPr lang="en-US" altLang="en-US" b="0">
                <a:solidFill>
                  <a:srgbClr val="FF3300"/>
                </a:solidFill>
                <a:latin typeface="Arial" panose="020B0604020202020204" pitchFamily="34" charset="0"/>
              </a:rPr>
              <a:t>PACKET</a:t>
            </a:r>
          </a:p>
        </p:txBody>
      </p:sp>
      <p:sp>
        <p:nvSpPr>
          <p:cNvPr id="69" name="Text Box 54">
            <a:extLst>
              <a:ext uri="{FF2B5EF4-FFF2-40B4-BE49-F238E27FC236}">
                <a16:creationId xmlns:a16="http://schemas.microsoft.com/office/drawing/2014/main" id="{6FE8ECA6-BF6C-4DEB-95B8-4377C0ED0C2E}"/>
              </a:ext>
            </a:extLst>
          </p:cNvPr>
          <p:cNvSpPr txBox="1">
            <a:spLocks noChangeArrowheads="1"/>
          </p:cNvSpPr>
          <p:nvPr/>
        </p:nvSpPr>
        <p:spPr bwMode="auto">
          <a:xfrm>
            <a:off x="3033563" y="5081356"/>
            <a:ext cx="1524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a:solidFill>
                  <a:srgbClr val="0000FF"/>
                </a:solidFill>
                <a:latin typeface="Arial" panose="020B0604020202020204" pitchFamily="34" charset="0"/>
              </a:rPr>
              <a:t>Packet lost</a:t>
            </a:r>
          </a:p>
        </p:txBody>
      </p:sp>
      <p:sp>
        <p:nvSpPr>
          <p:cNvPr id="70" name="Text Box 55">
            <a:extLst>
              <a:ext uri="{FF2B5EF4-FFF2-40B4-BE49-F238E27FC236}">
                <a16:creationId xmlns:a16="http://schemas.microsoft.com/office/drawing/2014/main" id="{93F9EC70-2E4A-4C7C-A3D1-86AB2DB7CD85}"/>
              </a:ext>
            </a:extLst>
          </p:cNvPr>
          <p:cNvSpPr txBox="1">
            <a:spLocks noChangeArrowheads="1"/>
          </p:cNvSpPr>
          <p:nvPr/>
        </p:nvSpPr>
        <p:spPr bwMode="auto">
          <a:xfrm>
            <a:off x="8685063" y="4974993"/>
            <a:ext cx="17907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a:solidFill>
                  <a:srgbClr val="0000FF"/>
                </a:solidFill>
                <a:latin typeface="Arial" panose="020B0604020202020204" pitchFamily="34" charset="0"/>
              </a:rPr>
              <a:t>Early timeout</a:t>
            </a:r>
          </a:p>
          <a:p>
            <a:pPr eaLnBrk="0" hangingPunct="0"/>
            <a:r>
              <a:rPr lang="en-US" altLang="en-US" b="0">
                <a:solidFill>
                  <a:srgbClr val="FF0000"/>
                </a:solidFill>
                <a:latin typeface="Arial" panose="020B0604020202020204" pitchFamily="34" charset="0"/>
              </a:rPr>
              <a:t>DUPLICATE</a:t>
            </a:r>
            <a:br>
              <a:rPr lang="en-US" altLang="en-US" b="0">
                <a:solidFill>
                  <a:srgbClr val="FF0000"/>
                </a:solidFill>
                <a:latin typeface="Arial" panose="020B0604020202020204" pitchFamily="34" charset="0"/>
              </a:rPr>
            </a:br>
            <a:r>
              <a:rPr lang="en-US" altLang="en-US" b="0">
                <a:solidFill>
                  <a:srgbClr val="FF0000"/>
                </a:solidFill>
                <a:latin typeface="Arial" panose="020B0604020202020204" pitchFamily="34" charset="0"/>
              </a:rPr>
              <a:t>PACKETS</a:t>
            </a:r>
          </a:p>
        </p:txBody>
      </p:sp>
      <p:sp>
        <p:nvSpPr>
          <p:cNvPr id="71" name="Line 56">
            <a:extLst>
              <a:ext uri="{FF2B5EF4-FFF2-40B4-BE49-F238E27FC236}">
                <a16:creationId xmlns:a16="http://schemas.microsoft.com/office/drawing/2014/main" id="{5F1505F3-F505-46D9-80F6-2BC224CE924A}"/>
              </a:ext>
            </a:extLst>
          </p:cNvPr>
          <p:cNvSpPr>
            <a:spLocks noChangeShapeType="1"/>
          </p:cNvSpPr>
          <p:nvPr/>
        </p:nvSpPr>
        <p:spPr bwMode="auto">
          <a:xfrm>
            <a:off x="7456338" y="1241193"/>
            <a:ext cx="0" cy="38100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57">
            <a:extLst>
              <a:ext uri="{FF2B5EF4-FFF2-40B4-BE49-F238E27FC236}">
                <a16:creationId xmlns:a16="http://schemas.microsoft.com/office/drawing/2014/main" id="{66E82A4B-F95B-4785-A47D-256D5E6FF843}"/>
              </a:ext>
            </a:extLst>
          </p:cNvPr>
          <p:cNvSpPr>
            <a:spLocks noChangeShapeType="1"/>
          </p:cNvSpPr>
          <p:nvPr/>
        </p:nvSpPr>
        <p:spPr bwMode="auto">
          <a:xfrm>
            <a:off x="3008163" y="1241193"/>
            <a:ext cx="0" cy="38100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Line 58">
            <a:extLst>
              <a:ext uri="{FF2B5EF4-FFF2-40B4-BE49-F238E27FC236}">
                <a16:creationId xmlns:a16="http://schemas.microsoft.com/office/drawing/2014/main" id="{9899EEA0-8A91-40BD-923F-B7C23EFC68DE}"/>
              </a:ext>
            </a:extLst>
          </p:cNvPr>
          <p:cNvSpPr>
            <a:spLocks noChangeShapeType="1"/>
          </p:cNvSpPr>
          <p:nvPr/>
        </p:nvSpPr>
        <p:spPr bwMode="auto">
          <a:xfrm>
            <a:off x="4495650" y="1241193"/>
            <a:ext cx="0" cy="38100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Line 59">
            <a:extLst>
              <a:ext uri="{FF2B5EF4-FFF2-40B4-BE49-F238E27FC236}">
                <a16:creationId xmlns:a16="http://schemas.microsoft.com/office/drawing/2014/main" id="{1B148A9B-55AE-4F8D-B76F-B4DAFD02BD5E}"/>
              </a:ext>
            </a:extLst>
          </p:cNvPr>
          <p:cNvSpPr>
            <a:spLocks noChangeShapeType="1"/>
          </p:cNvSpPr>
          <p:nvPr/>
        </p:nvSpPr>
        <p:spPr bwMode="auto">
          <a:xfrm>
            <a:off x="8856513" y="1241193"/>
            <a:ext cx="0" cy="38100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Line 60">
            <a:extLst>
              <a:ext uri="{FF2B5EF4-FFF2-40B4-BE49-F238E27FC236}">
                <a16:creationId xmlns:a16="http://schemas.microsoft.com/office/drawing/2014/main" id="{C5081FAD-55BA-4953-8B96-0FA5DC59ED2D}"/>
              </a:ext>
            </a:extLst>
          </p:cNvPr>
          <p:cNvSpPr>
            <a:spLocks noChangeShapeType="1"/>
          </p:cNvSpPr>
          <p:nvPr/>
        </p:nvSpPr>
        <p:spPr bwMode="auto">
          <a:xfrm>
            <a:off x="10344000" y="1241193"/>
            <a:ext cx="0" cy="38100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9245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5" grpId="0"/>
      <p:bldP spid="40" grpId="0"/>
      <p:bldP spid="48" grpId="0"/>
      <p:bldP spid="57" grpId="0"/>
      <p:bldP spid="65" grpId="0"/>
      <p:bldP spid="68" grpId="0"/>
      <p:bldP spid="7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B66373-8BD5-4978-83D2-4EAAB45C7106}"/>
              </a:ext>
            </a:extLst>
          </p:cNvPr>
          <p:cNvSpPr>
            <a:spLocks noGrp="1"/>
          </p:cNvSpPr>
          <p:nvPr>
            <p:ph type="title"/>
          </p:nvPr>
        </p:nvSpPr>
        <p:spPr>
          <a:xfrm>
            <a:off x="661219" y="188144"/>
            <a:ext cx="10515600" cy="1325563"/>
          </a:xfrm>
        </p:spPr>
        <p:txBody>
          <a:bodyPr/>
          <a:lstStyle/>
          <a:p>
            <a:r>
              <a:rPr lang="en-US" dirty="0"/>
              <a:t>Why does require TCP Sliding Window?</a:t>
            </a:r>
          </a:p>
        </p:txBody>
      </p:sp>
      <p:sp>
        <p:nvSpPr>
          <p:cNvPr id="3" name="Espaço Reservado para Conteúdo 2">
            <a:extLst>
              <a:ext uri="{FF2B5EF4-FFF2-40B4-BE49-F238E27FC236}">
                <a16:creationId xmlns:a16="http://schemas.microsoft.com/office/drawing/2014/main" id="{D66CCEBD-4331-40AF-A371-60A10009B11F}"/>
              </a:ext>
            </a:extLst>
          </p:cNvPr>
          <p:cNvSpPr>
            <a:spLocks noGrp="1"/>
          </p:cNvSpPr>
          <p:nvPr>
            <p:ph idx="1"/>
          </p:nvPr>
        </p:nvSpPr>
        <p:spPr>
          <a:xfrm>
            <a:off x="759542" y="1513707"/>
            <a:ext cx="10675374" cy="4316822"/>
          </a:xfrm>
        </p:spPr>
        <p:txBody>
          <a:bodyPr>
            <a:normAutofit/>
          </a:bodyPr>
          <a:lstStyle/>
          <a:p>
            <a:r>
              <a:rPr lang="en-US" b="1" dirty="0"/>
              <a:t>Stop-and-wait is inefficient</a:t>
            </a:r>
          </a:p>
          <a:p>
            <a:pPr lvl="1"/>
            <a:r>
              <a:rPr lang="en-US" dirty="0"/>
              <a:t>Only one TCP segment is “in flight” at a time</a:t>
            </a:r>
          </a:p>
          <a:p>
            <a:pPr lvl="1"/>
            <a:r>
              <a:rPr lang="en-US" dirty="0"/>
              <a:t>Especially bad when delay-bandwidth product is high</a:t>
            </a:r>
          </a:p>
          <a:p>
            <a:r>
              <a:rPr lang="en-US" b="1" dirty="0"/>
              <a:t>Numerical example</a:t>
            </a:r>
          </a:p>
          <a:p>
            <a:pPr lvl="1"/>
            <a:r>
              <a:rPr lang="en-US" dirty="0"/>
              <a:t>1.5 Mbps link with a 45 msec round-trip time (RTT)</a:t>
            </a:r>
          </a:p>
          <a:p>
            <a:pPr lvl="2"/>
            <a:r>
              <a:rPr lang="en-US" dirty="0"/>
              <a:t>Delay-bandwidth product is 67.5 Kbits (or 8 </a:t>
            </a:r>
            <a:r>
              <a:rPr lang="en-US" dirty="0" err="1"/>
              <a:t>KBytes</a:t>
            </a:r>
            <a:r>
              <a:rPr lang="en-US" dirty="0"/>
              <a:t>)</a:t>
            </a:r>
          </a:p>
          <a:p>
            <a:pPr lvl="1"/>
            <a:r>
              <a:rPr lang="en-US" dirty="0"/>
              <a:t>But, sender can send at most one packet per RTT</a:t>
            </a:r>
          </a:p>
          <a:p>
            <a:pPr lvl="2"/>
            <a:r>
              <a:rPr lang="en-US" dirty="0"/>
              <a:t>Assuming a segment size of 1 KB (8 Kbits)</a:t>
            </a:r>
          </a:p>
          <a:p>
            <a:pPr lvl="2"/>
            <a:r>
              <a:rPr lang="en-US" dirty="0"/>
              <a:t>… leads to 8 Kbits/segment / 45 msec/segment  182 Kbps</a:t>
            </a:r>
          </a:p>
          <a:p>
            <a:pPr lvl="2"/>
            <a:r>
              <a:rPr lang="en-US" dirty="0"/>
              <a:t>That’s just one-eighth of the 1.5 Mbps link capacity</a:t>
            </a:r>
          </a:p>
        </p:txBody>
      </p:sp>
    </p:spTree>
    <p:extLst>
      <p:ext uri="{BB962C8B-B14F-4D97-AF65-F5344CB8AC3E}">
        <p14:creationId xmlns:p14="http://schemas.microsoft.com/office/powerpoint/2010/main" val="32352486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4678CF-2484-4BBB-8565-978B0E278DFB}"/>
              </a:ext>
            </a:extLst>
          </p:cNvPr>
          <p:cNvSpPr>
            <a:spLocks noGrp="1"/>
          </p:cNvSpPr>
          <p:nvPr>
            <p:ph type="title"/>
          </p:nvPr>
        </p:nvSpPr>
        <p:spPr>
          <a:xfrm>
            <a:off x="366252" y="217641"/>
            <a:ext cx="10515600" cy="785249"/>
          </a:xfrm>
        </p:spPr>
        <p:txBody>
          <a:bodyPr/>
          <a:lstStyle/>
          <a:p>
            <a:r>
              <a:rPr lang="en-US" dirty="0"/>
              <a:t>Sliding Window</a:t>
            </a:r>
          </a:p>
        </p:txBody>
      </p:sp>
      <p:sp>
        <p:nvSpPr>
          <p:cNvPr id="3" name="Espaço Reservado para Conteúdo 2">
            <a:extLst>
              <a:ext uri="{FF2B5EF4-FFF2-40B4-BE49-F238E27FC236}">
                <a16:creationId xmlns:a16="http://schemas.microsoft.com/office/drawing/2014/main" id="{17D9858A-91E4-493E-8121-90D94B01CD86}"/>
              </a:ext>
            </a:extLst>
          </p:cNvPr>
          <p:cNvSpPr>
            <a:spLocks noGrp="1"/>
          </p:cNvSpPr>
          <p:nvPr>
            <p:ph idx="1"/>
          </p:nvPr>
        </p:nvSpPr>
        <p:spPr>
          <a:xfrm>
            <a:off x="589935" y="1272851"/>
            <a:ext cx="4975124" cy="4462940"/>
          </a:xfrm>
        </p:spPr>
        <p:txBody>
          <a:bodyPr>
            <a:normAutofit/>
          </a:bodyPr>
          <a:lstStyle/>
          <a:p>
            <a:r>
              <a:rPr lang="en-US" dirty="0"/>
              <a:t>Window size</a:t>
            </a:r>
          </a:p>
          <a:p>
            <a:pPr lvl="1"/>
            <a:r>
              <a:rPr lang="en-US" b="1" dirty="0"/>
              <a:t>Amount that can be sent without acknowledgment</a:t>
            </a:r>
          </a:p>
          <a:p>
            <a:pPr lvl="1"/>
            <a:r>
              <a:rPr lang="en-US" dirty="0"/>
              <a:t>Receiver needs to be able to store this amount of data</a:t>
            </a:r>
          </a:p>
          <a:p>
            <a:r>
              <a:rPr lang="en-US" dirty="0"/>
              <a:t>Receiver advertises the window to the receiver</a:t>
            </a:r>
          </a:p>
          <a:p>
            <a:pPr lvl="1"/>
            <a:r>
              <a:rPr lang="en-US" dirty="0"/>
              <a:t>Tells the receiver the amount of free space left</a:t>
            </a:r>
          </a:p>
          <a:p>
            <a:pPr lvl="1"/>
            <a:r>
              <a:rPr lang="en-US" dirty="0"/>
              <a:t>… and the </a:t>
            </a:r>
            <a:r>
              <a:rPr lang="en-US" b="1" dirty="0"/>
              <a:t>sender agrees not to exceed </a:t>
            </a:r>
            <a:r>
              <a:rPr lang="en-US" dirty="0"/>
              <a:t>this amount</a:t>
            </a:r>
          </a:p>
        </p:txBody>
      </p:sp>
      <p:pic>
        <p:nvPicPr>
          <p:cNvPr id="7" name="Imagem 6">
            <a:extLst>
              <a:ext uri="{FF2B5EF4-FFF2-40B4-BE49-F238E27FC236}">
                <a16:creationId xmlns:a16="http://schemas.microsoft.com/office/drawing/2014/main" id="{17C049E3-A5F4-40F5-ABC8-102E63D796DB}"/>
              </a:ext>
            </a:extLst>
          </p:cNvPr>
          <p:cNvPicPr>
            <a:picLocks noChangeAspect="1"/>
          </p:cNvPicPr>
          <p:nvPr/>
        </p:nvPicPr>
        <p:blipFill>
          <a:blip r:embed="rId2"/>
          <a:stretch>
            <a:fillRect/>
          </a:stretch>
        </p:blipFill>
        <p:spPr>
          <a:xfrm>
            <a:off x="5467729" y="217641"/>
            <a:ext cx="6565961" cy="4383404"/>
          </a:xfrm>
          <a:prstGeom prst="rect">
            <a:avLst/>
          </a:prstGeom>
        </p:spPr>
      </p:pic>
      <p:sp>
        <p:nvSpPr>
          <p:cNvPr id="8" name="CaixaDeTexto 7">
            <a:extLst>
              <a:ext uri="{FF2B5EF4-FFF2-40B4-BE49-F238E27FC236}">
                <a16:creationId xmlns:a16="http://schemas.microsoft.com/office/drawing/2014/main" id="{A2AB211B-3F43-46BF-A166-2BFC89ACBF42}"/>
              </a:ext>
            </a:extLst>
          </p:cNvPr>
          <p:cNvSpPr txBox="1"/>
          <p:nvPr/>
        </p:nvSpPr>
        <p:spPr>
          <a:xfrm>
            <a:off x="7326489" y="4850135"/>
            <a:ext cx="3221075" cy="646331"/>
          </a:xfrm>
          <a:prstGeom prst="rect">
            <a:avLst/>
          </a:prstGeom>
          <a:solidFill>
            <a:schemeClr val="bg1">
              <a:lumMod val="85000"/>
            </a:schemeClr>
          </a:solidFill>
          <a:ln>
            <a:solidFill>
              <a:schemeClr val="tx1"/>
            </a:solidFill>
          </a:ln>
        </p:spPr>
        <p:txBody>
          <a:bodyPr wrap="none" rtlCol="0">
            <a:spAutoFit/>
          </a:bodyPr>
          <a:lstStyle/>
          <a:p>
            <a:r>
              <a:rPr lang="en-US" dirty="0"/>
              <a:t>Client windows &lt; server window</a:t>
            </a:r>
          </a:p>
          <a:p>
            <a:r>
              <a:rPr lang="en-US" dirty="0"/>
              <a:t>Segment = 1000 bytes</a:t>
            </a:r>
          </a:p>
        </p:txBody>
      </p:sp>
    </p:spTree>
    <p:extLst>
      <p:ext uri="{BB962C8B-B14F-4D97-AF65-F5344CB8AC3E}">
        <p14:creationId xmlns:p14="http://schemas.microsoft.com/office/powerpoint/2010/main" val="1439192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05FBE-7A56-4881-AEBC-881DE86B9FA8}"/>
              </a:ext>
            </a:extLst>
          </p:cNvPr>
          <p:cNvSpPr>
            <a:spLocks noGrp="1"/>
          </p:cNvSpPr>
          <p:nvPr>
            <p:ph type="title"/>
          </p:nvPr>
        </p:nvSpPr>
        <p:spPr>
          <a:xfrm>
            <a:off x="550607" y="1967783"/>
            <a:ext cx="2926018" cy="1325563"/>
          </a:xfrm>
        </p:spPr>
        <p:txBody>
          <a:bodyPr/>
          <a:lstStyle/>
          <a:p>
            <a:r>
              <a:rPr lang="en-US" dirty="0"/>
              <a:t>TCP State-Machine</a:t>
            </a:r>
          </a:p>
        </p:txBody>
      </p:sp>
      <p:pic>
        <p:nvPicPr>
          <p:cNvPr id="11266" name="Picture 2">
            <a:extLst>
              <a:ext uri="{FF2B5EF4-FFF2-40B4-BE49-F238E27FC236}">
                <a16:creationId xmlns:a16="http://schemas.microsoft.com/office/drawing/2014/main" id="{C45D3CF0-69FA-4EC7-927A-8723240C3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334" y="-100780"/>
            <a:ext cx="7877175" cy="593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8458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103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E5A63-5282-4BAE-9AA3-5BEC4B632CAA}"/>
              </a:ext>
            </a:extLst>
          </p:cNvPr>
          <p:cNvSpPr>
            <a:spLocks noGrp="1"/>
          </p:cNvSpPr>
          <p:nvPr>
            <p:ph type="title"/>
          </p:nvPr>
        </p:nvSpPr>
        <p:spPr>
          <a:xfrm>
            <a:off x="199103" y="118858"/>
            <a:ext cx="10515600" cy="1325563"/>
          </a:xfrm>
        </p:spPr>
        <p:txBody>
          <a:bodyPr/>
          <a:lstStyle/>
          <a:p>
            <a:r>
              <a:rPr lang="en-US" dirty="0"/>
              <a:t>Hexadecimal Number System</a:t>
            </a:r>
          </a:p>
        </p:txBody>
      </p:sp>
      <p:pic>
        <p:nvPicPr>
          <p:cNvPr id="6146" name="Picture 2" descr="See the source image">
            <a:extLst>
              <a:ext uri="{FF2B5EF4-FFF2-40B4-BE49-F238E27FC236}">
                <a16:creationId xmlns:a16="http://schemas.microsoft.com/office/drawing/2014/main" id="{55C1DE05-B8A5-44C9-8750-65D815C609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062"/>
          <a:stretch/>
        </p:blipFill>
        <p:spPr bwMode="auto">
          <a:xfrm>
            <a:off x="972819" y="1226789"/>
            <a:ext cx="10246361" cy="454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112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2971</TotalTime>
  <Words>3257</Words>
  <Application>Microsoft Office PowerPoint</Application>
  <PresentationFormat>Widescreen</PresentationFormat>
  <Paragraphs>698</Paragraphs>
  <Slides>86</Slides>
  <Notes>2</Notes>
  <HiddenSlides>0</HiddenSlides>
  <MMClips>2</MMClips>
  <ScaleCrop>false</ScaleCrop>
  <HeadingPairs>
    <vt:vector size="8" baseType="variant">
      <vt:variant>
        <vt:lpstr>Fontes usadas</vt:lpstr>
      </vt:variant>
      <vt:variant>
        <vt:i4>10</vt:i4>
      </vt:variant>
      <vt:variant>
        <vt:lpstr>Tema</vt:lpstr>
      </vt:variant>
      <vt:variant>
        <vt:i4>1</vt:i4>
      </vt:variant>
      <vt:variant>
        <vt:lpstr>Servidores OLE inseridos</vt:lpstr>
      </vt:variant>
      <vt:variant>
        <vt:i4>3</vt:i4>
      </vt:variant>
      <vt:variant>
        <vt:lpstr>Títulos de slides</vt:lpstr>
      </vt:variant>
      <vt:variant>
        <vt:i4>86</vt:i4>
      </vt:variant>
    </vt:vector>
  </HeadingPairs>
  <TitlesOfParts>
    <vt:vector size="100" baseType="lpstr">
      <vt:lpstr>Abadi</vt:lpstr>
      <vt:lpstr>Aharoni</vt:lpstr>
      <vt:lpstr>Arial</vt:lpstr>
      <vt:lpstr>Calibri</vt:lpstr>
      <vt:lpstr>Calibri Light</vt:lpstr>
      <vt:lpstr>Comic Sans MS</vt:lpstr>
      <vt:lpstr>Helvetica</vt:lpstr>
      <vt:lpstr>Times New Roman</vt:lpstr>
      <vt:lpstr>Tw Cen MT</vt:lpstr>
      <vt:lpstr>Wingdings</vt:lpstr>
      <vt:lpstr>Office Theme</vt:lpstr>
      <vt:lpstr>VISIO</vt:lpstr>
      <vt:lpstr>Visio</vt:lpstr>
      <vt:lpstr>Clip</vt:lpstr>
      <vt:lpstr>Computational Intelligence (TC2027)</vt:lpstr>
      <vt:lpstr>Unit 2 – Network Review</vt:lpstr>
      <vt:lpstr>Attention!!!!</vt:lpstr>
      <vt:lpstr>Numbers System</vt:lpstr>
      <vt:lpstr>Data Representation</vt:lpstr>
      <vt:lpstr>Binary to Decimal Conversion</vt:lpstr>
      <vt:lpstr>Decimal to Binary Conversion</vt:lpstr>
      <vt:lpstr>Hexadecimal Number System</vt:lpstr>
      <vt:lpstr>Hexadecimal Number System</vt:lpstr>
      <vt:lpstr>Review of Network Architectures</vt:lpstr>
      <vt:lpstr>Types of Network</vt:lpstr>
      <vt:lpstr>Network Topologies</vt:lpstr>
      <vt:lpstr>OSI &amp; TCP/ Reference Model</vt:lpstr>
      <vt:lpstr>ISO/OSI Model</vt:lpstr>
      <vt:lpstr>TCP/IP Architecture</vt:lpstr>
      <vt:lpstr>Apresentação do PowerPoint</vt:lpstr>
      <vt:lpstr>TCP/IP x ISO/OSI Model</vt:lpstr>
      <vt:lpstr>TCP/IP Architecture</vt:lpstr>
      <vt:lpstr>TCP/IP Architecture</vt:lpstr>
      <vt:lpstr>Flow Control</vt:lpstr>
      <vt:lpstr>Error Control</vt:lpstr>
      <vt:lpstr>Connection-Oriented vs Connectionless</vt:lpstr>
      <vt:lpstr>Network Medium Access</vt:lpstr>
      <vt:lpstr>Apresentação do PowerPoint</vt:lpstr>
      <vt:lpstr>Network Interface Layer</vt:lpstr>
      <vt:lpstr>Ethernet Standard</vt:lpstr>
      <vt:lpstr>IP Protocol</vt:lpstr>
      <vt:lpstr>Network Layer</vt:lpstr>
      <vt:lpstr>IEEE 802 Standards</vt:lpstr>
      <vt:lpstr>IEEE 802.2/802.3</vt:lpstr>
      <vt:lpstr>Internet Layer</vt:lpstr>
      <vt:lpstr>Internet Protocol (IP)</vt:lpstr>
      <vt:lpstr>IP Addressing</vt:lpstr>
      <vt:lpstr>IP Addressing and Forwarding</vt:lpstr>
      <vt:lpstr>Classes of IP Addresses</vt:lpstr>
      <vt:lpstr>Subnets</vt:lpstr>
      <vt:lpstr>N-Level Subnet Hierarchy</vt:lpstr>
      <vt:lpstr>Internet Protocol (IP)</vt:lpstr>
      <vt:lpstr>Internet Protocol (IP)</vt:lpstr>
      <vt:lpstr>Internet Protocol (IP)</vt:lpstr>
      <vt:lpstr>Internet Protocol (IP)</vt:lpstr>
      <vt:lpstr>Internet Protocol (IP)</vt:lpstr>
      <vt:lpstr>Internet Protocol (IP)</vt:lpstr>
      <vt:lpstr>Internet Protocol (IP)</vt:lpstr>
      <vt:lpstr>Problem: Fragmentation</vt:lpstr>
      <vt:lpstr>Fragmentation Example</vt:lpstr>
      <vt:lpstr>Fragmentation Example</vt:lpstr>
      <vt:lpstr>IP Message Reassembly Process</vt:lpstr>
      <vt:lpstr>IP Fragment Reassembly</vt:lpstr>
      <vt:lpstr>Fragmentation in Reality</vt:lpstr>
      <vt:lpstr>IP Addressing</vt:lpstr>
      <vt:lpstr>IP Addressing and Forwarding</vt:lpstr>
      <vt:lpstr>Classes of IP Addresses</vt:lpstr>
      <vt:lpstr>Subnets</vt:lpstr>
      <vt:lpstr>N-Level Subnet Hierarchy</vt:lpstr>
      <vt:lpstr>Internet Layer</vt:lpstr>
      <vt:lpstr>Address Resolution Protocol (ARP)</vt:lpstr>
      <vt:lpstr>(Reverse) Address Resolution Protocol (RARP/ARP)</vt:lpstr>
      <vt:lpstr>How an address is translated?</vt:lpstr>
      <vt:lpstr>How does ARP work?</vt:lpstr>
      <vt:lpstr>ARP Package</vt:lpstr>
      <vt:lpstr>ARP Package</vt:lpstr>
      <vt:lpstr>ARP Example</vt:lpstr>
      <vt:lpstr>Internet Layer</vt:lpstr>
      <vt:lpstr>Internet Control Message Protocol (ICMP) </vt:lpstr>
      <vt:lpstr>ICMP message format</vt:lpstr>
      <vt:lpstr>ICMP Query message</vt:lpstr>
      <vt:lpstr>ICMP Error message</vt:lpstr>
      <vt:lpstr>Transport Layer</vt:lpstr>
      <vt:lpstr>Internet Transport Protocol</vt:lpstr>
      <vt:lpstr>Unreliable Message Delivery Service</vt:lpstr>
      <vt:lpstr>Transmission Control Protocol (TCP)</vt:lpstr>
      <vt:lpstr>TCP is a “Stream of Bytes” Service</vt:lpstr>
      <vt:lpstr>Why do I need to broke a package into segments?</vt:lpstr>
      <vt:lpstr>Sequence Numbers</vt:lpstr>
      <vt:lpstr>TCP Three-Way Handshake</vt:lpstr>
      <vt:lpstr>TCP Three-Way Handshake</vt:lpstr>
      <vt:lpstr>TCP Three-Way Handshake</vt:lpstr>
      <vt:lpstr>TCP Three-Way Handshake</vt:lpstr>
      <vt:lpstr>Connection Termination</vt:lpstr>
      <vt:lpstr>TCP Retransmission (ARQ)</vt:lpstr>
      <vt:lpstr>Reasons for Retransmission</vt:lpstr>
      <vt:lpstr>Why does require TCP Sliding Window?</vt:lpstr>
      <vt:lpstr>Sliding Window</vt:lpstr>
      <vt:lpstr>TCP State-Machine</vt:lpstr>
      <vt:lpstr>Computational Intelligence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13</cp:revision>
  <dcterms:created xsi:type="dcterms:W3CDTF">2021-01-13T19:01:52Z</dcterms:created>
  <dcterms:modified xsi:type="dcterms:W3CDTF">2022-03-28T14:26:25Z</dcterms:modified>
</cp:coreProperties>
</file>